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notesMasterIdLst>
    <p:notesMasterId r:id="rId36"/>
  </p:notesMasterIdLst>
  <p:sldIdLst>
    <p:sldId id="280" r:id="rId4"/>
    <p:sldId id="257" r:id="rId5"/>
    <p:sldId id="258" r:id="rId6"/>
    <p:sldId id="261" r:id="rId7"/>
    <p:sldId id="274" r:id="rId8"/>
    <p:sldId id="263" r:id="rId9"/>
    <p:sldId id="264" r:id="rId10"/>
    <p:sldId id="265" r:id="rId11"/>
    <p:sldId id="266" r:id="rId12"/>
    <p:sldId id="267" r:id="rId13"/>
    <p:sldId id="268" r:id="rId14"/>
    <p:sldId id="269" r:id="rId15"/>
    <p:sldId id="270" r:id="rId16"/>
    <p:sldId id="271" r:id="rId17"/>
    <p:sldId id="278" r:id="rId18"/>
    <p:sldId id="282" r:id="rId19"/>
    <p:sldId id="284" r:id="rId20"/>
    <p:sldId id="286" r:id="rId21"/>
    <p:sldId id="288" r:id="rId22"/>
    <p:sldId id="290" r:id="rId23"/>
    <p:sldId id="292" r:id="rId24"/>
    <p:sldId id="306" r:id="rId25"/>
    <p:sldId id="294" r:id="rId26"/>
    <p:sldId id="296" r:id="rId27"/>
    <p:sldId id="304" r:id="rId28"/>
    <p:sldId id="275" r:id="rId29"/>
    <p:sldId id="276" r:id="rId30"/>
    <p:sldId id="298" r:id="rId31"/>
    <p:sldId id="300" r:id="rId32"/>
    <p:sldId id="302" r:id="rId33"/>
    <p:sldId id="277" r:id="rId34"/>
    <p:sldId id="307"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47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66816-1351-40AF-B026-8A8E469BE64F}"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31CB3EAC-DA2C-41EF-BD05-3C1C0195DB42}">
      <dgm:prSet phldrT="[Text]"/>
      <dgm:spPr/>
      <dgm:t>
        <a:bodyPr/>
        <a:lstStyle/>
        <a:p>
          <a:r>
            <a:rPr lang="en-US" dirty="0" smtClean="0"/>
            <a:t>Rights</a:t>
          </a:r>
        </a:p>
        <a:p>
          <a:endParaRPr lang="en-US" dirty="0" smtClean="0"/>
        </a:p>
        <a:p>
          <a:endParaRPr lang="en-US" dirty="0"/>
        </a:p>
      </dgm:t>
    </dgm:pt>
    <dgm:pt modelId="{7DD8C68A-BA02-46E5-8AB9-C3698064C20D}" type="parTrans" cxnId="{AC51B930-2691-4CCB-807C-76C0DA31C446}">
      <dgm:prSet/>
      <dgm:spPr/>
      <dgm:t>
        <a:bodyPr/>
        <a:lstStyle/>
        <a:p>
          <a:endParaRPr lang="en-US"/>
        </a:p>
      </dgm:t>
    </dgm:pt>
    <dgm:pt modelId="{348FEB0F-75B5-463B-A72E-EEB01F99D4A0}" type="sibTrans" cxnId="{AC51B930-2691-4CCB-807C-76C0DA31C446}">
      <dgm:prSet/>
      <dgm:spPr/>
      <dgm:t>
        <a:bodyPr/>
        <a:lstStyle/>
        <a:p>
          <a:endParaRPr lang="en-US"/>
        </a:p>
      </dgm:t>
    </dgm:pt>
    <dgm:pt modelId="{E945A877-06FF-4AE5-9EC6-461F867DB0AB}">
      <dgm:prSet phldrT="[Text]"/>
      <dgm:spPr/>
      <dgm:t>
        <a:bodyPr/>
        <a:lstStyle/>
        <a:p>
          <a:endParaRPr lang="en-US" dirty="0" smtClean="0"/>
        </a:p>
        <a:p>
          <a:r>
            <a:rPr lang="en-US" dirty="0" smtClean="0"/>
            <a:t>Taxes</a:t>
          </a:r>
          <a:endParaRPr lang="en-US" dirty="0"/>
        </a:p>
      </dgm:t>
    </dgm:pt>
    <dgm:pt modelId="{99C0BDEF-805A-4B44-9AA0-95AD09E30874}" type="parTrans" cxnId="{21FE957A-6CF2-43DE-B0D1-7251E66A41A7}">
      <dgm:prSet/>
      <dgm:spPr/>
      <dgm:t>
        <a:bodyPr/>
        <a:lstStyle/>
        <a:p>
          <a:endParaRPr lang="en-US"/>
        </a:p>
      </dgm:t>
    </dgm:pt>
    <dgm:pt modelId="{3C5B5804-DEC2-4690-B9FC-B65652A73C6D}" type="sibTrans" cxnId="{21FE957A-6CF2-43DE-B0D1-7251E66A41A7}">
      <dgm:prSet/>
      <dgm:spPr/>
      <dgm:t>
        <a:bodyPr/>
        <a:lstStyle/>
        <a:p>
          <a:endParaRPr lang="en-US"/>
        </a:p>
      </dgm:t>
    </dgm:pt>
    <dgm:pt modelId="{B1F3A025-8BE9-4127-88B5-1595DAAE988B}">
      <dgm:prSet phldrT="[Text]"/>
      <dgm:spPr/>
      <dgm:t>
        <a:bodyPr/>
        <a:lstStyle/>
        <a:p>
          <a:endParaRPr lang="en-US" dirty="0" smtClean="0"/>
        </a:p>
        <a:p>
          <a:r>
            <a:rPr lang="en-US" dirty="0" smtClean="0"/>
            <a:t>Quality of life</a:t>
          </a:r>
          <a:endParaRPr lang="en-US" dirty="0"/>
        </a:p>
      </dgm:t>
    </dgm:pt>
    <dgm:pt modelId="{D6ECC1F1-1652-40BF-8FC7-34F1EDA4433D}" type="parTrans" cxnId="{195537DD-BFC0-4391-ACEF-D57AEDDFB3FD}">
      <dgm:prSet/>
      <dgm:spPr/>
      <dgm:t>
        <a:bodyPr/>
        <a:lstStyle/>
        <a:p>
          <a:endParaRPr lang="en-US"/>
        </a:p>
      </dgm:t>
    </dgm:pt>
    <dgm:pt modelId="{21FD336E-9676-4EB0-A74B-49EBF15D47D0}" type="sibTrans" cxnId="{195537DD-BFC0-4391-ACEF-D57AEDDFB3FD}">
      <dgm:prSet/>
      <dgm:spPr/>
      <dgm:t>
        <a:bodyPr/>
        <a:lstStyle/>
        <a:p>
          <a:endParaRPr lang="en-US"/>
        </a:p>
      </dgm:t>
    </dgm:pt>
    <dgm:pt modelId="{5556F1A9-D2FF-4220-B54B-8590D9C0C393}">
      <dgm:prSet phldrT="[Text]"/>
      <dgm:spPr/>
      <dgm:t>
        <a:bodyPr/>
        <a:lstStyle/>
        <a:p>
          <a:r>
            <a:rPr lang="en-US" dirty="0" smtClean="0"/>
            <a:t>    Safety</a:t>
          </a:r>
        </a:p>
        <a:p>
          <a:endParaRPr lang="en-US" dirty="0" smtClean="0"/>
        </a:p>
        <a:p>
          <a:endParaRPr lang="en-US" dirty="0"/>
        </a:p>
      </dgm:t>
    </dgm:pt>
    <dgm:pt modelId="{103CB1F4-3A09-40CA-A651-1D84C2F8F645}" type="sibTrans" cxnId="{6DD07579-18AD-4BD8-8B34-52693DA07B0D}">
      <dgm:prSet/>
      <dgm:spPr/>
      <dgm:t>
        <a:bodyPr/>
        <a:lstStyle/>
        <a:p>
          <a:endParaRPr lang="en-US"/>
        </a:p>
      </dgm:t>
    </dgm:pt>
    <dgm:pt modelId="{6FB2E33F-DA11-41CC-98B5-2BF1E8709E77}" type="parTrans" cxnId="{6DD07579-18AD-4BD8-8B34-52693DA07B0D}">
      <dgm:prSet/>
      <dgm:spPr/>
      <dgm:t>
        <a:bodyPr/>
        <a:lstStyle/>
        <a:p>
          <a:endParaRPr lang="en-US"/>
        </a:p>
      </dgm:t>
    </dgm:pt>
    <dgm:pt modelId="{030E1477-069B-43A8-9EC9-975D1625043C}" type="pres">
      <dgm:prSet presAssocID="{52966816-1351-40AF-B026-8A8E469BE64F}" presName="Name0" presStyleCnt="0">
        <dgm:presLayoutVars>
          <dgm:chMax val="7"/>
          <dgm:dir/>
          <dgm:resizeHandles val="exact"/>
        </dgm:presLayoutVars>
      </dgm:prSet>
      <dgm:spPr/>
      <dgm:t>
        <a:bodyPr/>
        <a:lstStyle/>
        <a:p>
          <a:endParaRPr lang="en-US"/>
        </a:p>
      </dgm:t>
    </dgm:pt>
    <dgm:pt modelId="{F18BE981-719B-444D-BBE5-A1553C534750}" type="pres">
      <dgm:prSet presAssocID="{52966816-1351-40AF-B026-8A8E469BE64F}" presName="ellipse1" presStyleLbl="vennNode1" presStyleIdx="0" presStyleCnt="4" custLinFactNeighborX="70201">
        <dgm:presLayoutVars>
          <dgm:bulletEnabled val="1"/>
        </dgm:presLayoutVars>
      </dgm:prSet>
      <dgm:spPr/>
      <dgm:t>
        <a:bodyPr/>
        <a:lstStyle/>
        <a:p>
          <a:endParaRPr lang="en-US"/>
        </a:p>
      </dgm:t>
    </dgm:pt>
    <dgm:pt modelId="{C63007B9-E24F-4ED4-97A9-BF8FBE9C0176}" type="pres">
      <dgm:prSet presAssocID="{52966816-1351-40AF-B026-8A8E469BE64F}" presName="ellipse2" presStyleLbl="vennNode1" presStyleIdx="1" presStyleCnt="4" custLinFactNeighborX="-585" custLinFactNeighborY="3383">
        <dgm:presLayoutVars>
          <dgm:bulletEnabled val="1"/>
        </dgm:presLayoutVars>
      </dgm:prSet>
      <dgm:spPr/>
      <dgm:t>
        <a:bodyPr/>
        <a:lstStyle/>
        <a:p>
          <a:endParaRPr lang="en-US"/>
        </a:p>
      </dgm:t>
    </dgm:pt>
    <dgm:pt modelId="{D044C3A6-DF0B-4820-A29D-3CA45F69C7AB}" type="pres">
      <dgm:prSet presAssocID="{52966816-1351-40AF-B026-8A8E469BE64F}" presName="ellipse3" presStyleLbl="vennNode1" presStyleIdx="2" presStyleCnt="4" custLinFactNeighborX="17930" custLinFactNeighborY="702">
        <dgm:presLayoutVars>
          <dgm:bulletEnabled val="1"/>
        </dgm:presLayoutVars>
      </dgm:prSet>
      <dgm:spPr/>
      <dgm:t>
        <a:bodyPr/>
        <a:lstStyle/>
        <a:p>
          <a:endParaRPr lang="en-US"/>
        </a:p>
      </dgm:t>
    </dgm:pt>
    <dgm:pt modelId="{F3B538D2-66D4-451D-8ACF-1AB3CF803D7D}" type="pres">
      <dgm:prSet presAssocID="{52966816-1351-40AF-B026-8A8E469BE64F}" presName="ellipse4" presStyleLbl="vennNode1" presStyleIdx="3" presStyleCnt="4" custLinFactNeighborX="-20469" custLinFactNeighborY="-2085">
        <dgm:presLayoutVars>
          <dgm:bulletEnabled val="1"/>
        </dgm:presLayoutVars>
      </dgm:prSet>
      <dgm:spPr/>
      <dgm:t>
        <a:bodyPr/>
        <a:lstStyle/>
        <a:p>
          <a:endParaRPr lang="en-US"/>
        </a:p>
      </dgm:t>
    </dgm:pt>
  </dgm:ptLst>
  <dgm:cxnLst>
    <dgm:cxn modelId="{BF71F12B-BD02-4088-966B-3D66FB090184}" type="presOf" srcId="{B1F3A025-8BE9-4127-88B5-1595DAAE988B}" destId="{F3B538D2-66D4-451D-8ACF-1AB3CF803D7D}" srcOrd="0" destOrd="0" presId="urn:microsoft.com/office/officeart/2005/8/layout/rings+Icon"/>
    <dgm:cxn modelId="{AC51B930-2691-4CCB-807C-76C0DA31C446}" srcId="{52966816-1351-40AF-B026-8A8E469BE64F}" destId="{31CB3EAC-DA2C-41EF-BD05-3C1C0195DB42}" srcOrd="0" destOrd="0" parTransId="{7DD8C68A-BA02-46E5-8AB9-C3698064C20D}" sibTransId="{348FEB0F-75B5-463B-A72E-EEB01F99D4A0}"/>
    <dgm:cxn modelId="{A1FEA25C-AFDC-4A4F-BA03-E8AA0C090FC6}" type="presOf" srcId="{5556F1A9-D2FF-4220-B54B-8590D9C0C393}" destId="{D044C3A6-DF0B-4820-A29D-3CA45F69C7AB}" srcOrd="0" destOrd="0" presId="urn:microsoft.com/office/officeart/2005/8/layout/rings+Icon"/>
    <dgm:cxn modelId="{21FE957A-6CF2-43DE-B0D1-7251E66A41A7}" srcId="{52966816-1351-40AF-B026-8A8E469BE64F}" destId="{E945A877-06FF-4AE5-9EC6-461F867DB0AB}" srcOrd="1" destOrd="0" parTransId="{99C0BDEF-805A-4B44-9AA0-95AD09E30874}" sibTransId="{3C5B5804-DEC2-4690-B9FC-B65652A73C6D}"/>
    <dgm:cxn modelId="{4DA9AB04-CA2D-4ADE-AFEF-BB3DA66F880D}" type="presOf" srcId="{52966816-1351-40AF-B026-8A8E469BE64F}" destId="{030E1477-069B-43A8-9EC9-975D1625043C}" srcOrd="0" destOrd="0" presId="urn:microsoft.com/office/officeart/2005/8/layout/rings+Icon"/>
    <dgm:cxn modelId="{6DD07579-18AD-4BD8-8B34-52693DA07B0D}" srcId="{52966816-1351-40AF-B026-8A8E469BE64F}" destId="{5556F1A9-D2FF-4220-B54B-8590D9C0C393}" srcOrd="2" destOrd="0" parTransId="{6FB2E33F-DA11-41CC-98B5-2BF1E8709E77}" sibTransId="{103CB1F4-3A09-40CA-A651-1D84C2F8F645}"/>
    <dgm:cxn modelId="{888CF2C6-0E47-444C-A969-E30574A4B023}" type="presOf" srcId="{E945A877-06FF-4AE5-9EC6-461F867DB0AB}" destId="{C63007B9-E24F-4ED4-97A9-BF8FBE9C0176}" srcOrd="0" destOrd="0" presId="urn:microsoft.com/office/officeart/2005/8/layout/rings+Icon"/>
    <dgm:cxn modelId="{195537DD-BFC0-4391-ACEF-D57AEDDFB3FD}" srcId="{52966816-1351-40AF-B026-8A8E469BE64F}" destId="{B1F3A025-8BE9-4127-88B5-1595DAAE988B}" srcOrd="3" destOrd="0" parTransId="{D6ECC1F1-1652-40BF-8FC7-34F1EDA4433D}" sibTransId="{21FD336E-9676-4EB0-A74B-49EBF15D47D0}"/>
    <dgm:cxn modelId="{4E48E870-83FD-4379-AA17-FEC88716CAF6}" type="presOf" srcId="{31CB3EAC-DA2C-41EF-BD05-3C1C0195DB42}" destId="{F18BE981-719B-444D-BBE5-A1553C534750}" srcOrd="0" destOrd="0" presId="urn:microsoft.com/office/officeart/2005/8/layout/rings+Icon"/>
    <dgm:cxn modelId="{8DB5A655-7EC6-41BF-933E-B67A921372B2}" type="presParOf" srcId="{030E1477-069B-43A8-9EC9-975D1625043C}" destId="{F18BE981-719B-444D-BBE5-A1553C534750}" srcOrd="0" destOrd="0" presId="urn:microsoft.com/office/officeart/2005/8/layout/rings+Icon"/>
    <dgm:cxn modelId="{4BDDE127-7C20-4D93-803F-F0B4DB90D63C}" type="presParOf" srcId="{030E1477-069B-43A8-9EC9-975D1625043C}" destId="{C63007B9-E24F-4ED4-97A9-BF8FBE9C0176}" srcOrd="1" destOrd="0" presId="urn:microsoft.com/office/officeart/2005/8/layout/rings+Icon"/>
    <dgm:cxn modelId="{46F0C97A-D9A2-4B2A-B291-F92AF898CEE0}" type="presParOf" srcId="{030E1477-069B-43A8-9EC9-975D1625043C}" destId="{D044C3A6-DF0B-4820-A29D-3CA45F69C7AB}" srcOrd="2" destOrd="0" presId="urn:microsoft.com/office/officeart/2005/8/layout/rings+Icon"/>
    <dgm:cxn modelId="{C7E3F256-3AC4-4612-B3E1-2B6739A21C2F}" type="presParOf" srcId="{030E1477-069B-43A8-9EC9-975D1625043C}" destId="{F3B538D2-66D4-451D-8ACF-1AB3CF803D7D}"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BE981-719B-444D-BBE5-A1553C534750}">
      <dsp:nvSpPr>
        <dsp:cNvPr id="0" name=""/>
        <dsp:cNvSpPr/>
      </dsp:nvSpPr>
      <dsp:spPr>
        <a:xfrm>
          <a:off x="1998183" y="65735"/>
          <a:ext cx="2846374" cy="284672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Rights</a:t>
          </a:r>
        </a:p>
        <a:p>
          <a:pPr lvl="0" algn="ctr" defTabSz="1555750">
            <a:lnSpc>
              <a:spcPct val="90000"/>
            </a:lnSpc>
            <a:spcBef>
              <a:spcPct val="0"/>
            </a:spcBef>
            <a:spcAft>
              <a:spcPct val="35000"/>
            </a:spcAft>
          </a:pPr>
          <a:endParaRPr lang="en-US" sz="3500" kern="1200" dirty="0" smtClean="0"/>
        </a:p>
        <a:p>
          <a:pPr lvl="0" algn="ctr" defTabSz="1555750">
            <a:lnSpc>
              <a:spcPct val="90000"/>
            </a:lnSpc>
            <a:spcBef>
              <a:spcPct val="0"/>
            </a:spcBef>
            <a:spcAft>
              <a:spcPct val="35000"/>
            </a:spcAft>
          </a:pPr>
          <a:endParaRPr lang="en-US" sz="3500" kern="1200" dirty="0"/>
        </a:p>
      </dsp:txBody>
      <dsp:txXfrm>
        <a:off x="2415025" y="482628"/>
        <a:ext cx="2012690" cy="2012937"/>
      </dsp:txXfrm>
    </dsp:sp>
    <dsp:sp modelId="{C63007B9-E24F-4ED4-97A9-BF8FBE9C0176}">
      <dsp:nvSpPr>
        <dsp:cNvPr id="0" name=""/>
        <dsp:cNvSpPr/>
      </dsp:nvSpPr>
      <dsp:spPr>
        <a:xfrm>
          <a:off x="1447798" y="2030076"/>
          <a:ext cx="2846374" cy="284672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dirty="0" smtClean="0"/>
        </a:p>
        <a:p>
          <a:pPr lvl="0" algn="ctr" defTabSz="1555750">
            <a:lnSpc>
              <a:spcPct val="90000"/>
            </a:lnSpc>
            <a:spcBef>
              <a:spcPct val="0"/>
            </a:spcBef>
            <a:spcAft>
              <a:spcPct val="35000"/>
            </a:spcAft>
          </a:pPr>
          <a:r>
            <a:rPr lang="en-US" sz="3500" kern="1200" dirty="0" smtClean="0"/>
            <a:t>Taxes</a:t>
          </a:r>
          <a:endParaRPr lang="en-US" sz="3500" kern="1200" dirty="0"/>
        </a:p>
      </dsp:txBody>
      <dsp:txXfrm>
        <a:off x="1864640" y="2446969"/>
        <a:ext cx="2012690" cy="2012937"/>
      </dsp:txXfrm>
    </dsp:sp>
    <dsp:sp modelId="{D044C3A6-DF0B-4820-A29D-3CA45F69C7AB}">
      <dsp:nvSpPr>
        <dsp:cNvPr id="0" name=""/>
        <dsp:cNvSpPr/>
      </dsp:nvSpPr>
      <dsp:spPr>
        <a:xfrm>
          <a:off x="3438530" y="85719"/>
          <a:ext cx="2846374" cy="284672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    Safety</a:t>
          </a:r>
        </a:p>
        <a:p>
          <a:pPr lvl="0" algn="ctr" defTabSz="1555750">
            <a:lnSpc>
              <a:spcPct val="90000"/>
            </a:lnSpc>
            <a:spcBef>
              <a:spcPct val="0"/>
            </a:spcBef>
            <a:spcAft>
              <a:spcPct val="35000"/>
            </a:spcAft>
          </a:pPr>
          <a:endParaRPr lang="en-US" sz="3500" kern="1200" dirty="0" smtClean="0"/>
        </a:p>
        <a:p>
          <a:pPr lvl="0" algn="ctr" defTabSz="1555750">
            <a:lnSpc>
              <a:spcPct val="90000"/>
            </a:lnSpc>
            <a:spcBef>
              <a:spcPct val="0"/>
            </a:spcBef>
            <a:spcAft>
              <a:spcPct val="35000"/>
            </a:spcAft>
          </a:pPr>
          <a:endParaRPr lang="en-US" sz="3500" kern="1200" dirty="0"/>
        </a:p>
      </dsp:txBody>
      <dsp:txXfrm>
        <a:off x="3855372" y="502612"/>
        <a:ext cx="2012690" cy="2012937"/>
      </dsp:txXfrm>
    </dsp:sp>
    <dsp:sp modelId="{F3B538D2-66D4-451D-8ACF-1AB3CF803D7D}">
      <dsp:nvSpPr>
        <dsp:cNvPr id="0" name=""/>
        <dsp:cNvSpPr/>
      </dsp:nvSpPr>
      <dsp:spPr>
        <a:xfrm>
          <a:off x="3810000" y="1904987"/>
          <a:ext cx="2846374" cy="284672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dirty="0" smtClean="0"/>
        </a:p>
        <a:p>
          <a:pPr lvl="0" algn="ctr" defTabSz="1555750">
            <a:lnSpc>
              <a:spcPct val="90000"/>
            </a:lnSpc>
            <a:spcBef>
              <a:spcPct val="0"/>
            </a:spcBef>
            <a:spcAft>
              <a:spcPct val="35000"/>
            </a:spcAft>
          </a:pPr>
          <a:r>
            <a:rPr lang="en-US" sz="3500" kern="1200" dirty="0" smtClean="0"/>
            <a:t>Quality of life</a:t>
          </a:r>
          <a:endParaRPr lang="en-US" sz="3500" kern="1200" dirty="0"/>
        </a:p>
      </dsp:txBody>
      <dsp:txXfrm>
        <a:off x="4226842" y="2321880"/>
        <a:ext cx="2012690" cy="201293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BCE57B-19B3-4291-B328-98B7FC517688}" type="datetimeFigureOut">
              <a:rPr lang="en-US" smtClean="0"/>
              <a:t>9/11/2018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FE2BDD-964B-4EC3-B5D0-B0CE3B1DD22E}" type="slidenum">
              <a:rPr lang="en-US" smtClean="0"/>
              <a:t>‹#›</a:t>
            </a:fld>
            <a:endParaRPr lang="en-US"/>
          </a:p>
        </p:txBody>
      </p:sp>
    </p:spTree>
    <p:extLst>
      <p:ext uri="{BB962C8B-B14F-4D97-AF65-F5344CB8AC3E}">
        <p14:creationId xmlns:p14="http://schemas.microsoft.com/office/powerpoint/2010/main" val="877713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8025"/>
            <a:ext cx="4733925" cy="35496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93636B-936F-47F9-AFB3-64DEA6E71B4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08659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2993636B-936F-47F9-AFB3-64DEA6E71B4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3953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3"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8" y="2470927"/>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26FED5-5F94-42F3-B74A-2000000DEC81}"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6FED5-5F94-42F3-B74A-2000000DEC81}"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6FED5-5F94-42F3-B74A-2000000DEC81}"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347ECF-846E-437E-9350-DCEBF40CAAC7}"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170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3DA04-225F-4909-A042-A5BE1A5B14C1}"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492878"/>
            <a:ext cx="2057400" cy="365125"/>
          </a:xfrm>
        </p:spPr>
        <p:txBody>
          <a:bodyPr/>
          <a:lstStyle>
            <a:lvl1pPr>
              <a:defRPr>
                <a:latin typeface="Garamond" panose="02020404030301010803" pitchFamily="18" charset="0"/>
              </a:defRPr>
            </a:lvl1p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6092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3F936-7401-46CA-B075-6B680F0E44CD}"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589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BB58CA-A0A4-4BCA-9967-3A2DDF0C2CD5}" type="datetime1">
              <a:rPr lang="en-US" smtClean="0">
                <a:solidFill>
                  <a:prstClr val="black">
                    <a:tint val="75000"/>
                  </a:prstClr>
                </a:solidFill>
              </a:rPr>
              <a:pPr/>
              <a:t>9/11/2018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329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95E61F-A05F-450D-ACE8-8A47AA7DAC68}" type="datetime1">
              <a:rPr lang="en-US" smtClean="0">
                <a:solidFill>
                  <a:prstClr val="black">
                    <a:tint val="75000"/>
                  </a:prstClr>
                </a:solidFill>
              </a:rPr>
              <a:pPr/>
              <a:t>9/11/2018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054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13DDC6-A0FF-43E2-AC81-7669AFEF8C25}" type="datetime1">
              <a:rPr lang="en-US" smtClean="0">
                <a:solidFill>
                  <a:prstClr val="black">
                    <a:tint val="75000"/>
                  </a:prstClr>
                </a:solidFill>
              </a:rPr>
              <a:pPr/>
              <a:t>9/11/2018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16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F0CF0-8CC7-4216-A0B9-C8498D04A441}" type="datetime1">
              <a:rPr lang="en-US" smtClean="0">
                <a:solidFill>
                  <a:prstClr val="black">
                    <a:tint val="75000"/>
                  </a:prstClr>
                </a:solidFill>
              </a:rPr>
              <a:pPr/>
              <a:t>9/11/2018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094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7BC85-4FC6-4EEF-B34C-ABCDD099E57C}" type="datetime1">
              <a:rPr lang="en-US" smtClean="0">
                <a:solidFill>
                  <a:prstClr val="black">
                    <a:tint val="75000"/>
                  </a:prstClr>
                </a:solidFill>
              </a:rPr>
              <a:pPr/>
              <a:t>9/11/2018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9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26FED5-5F94-42F3-B74A-2000000DEC81}"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F1EF6-3FFE-4571-8733-E63838FF8201}" type="datetime1">
              <a:rPr lang="en-US" smtClean="0">
                <a:solidFill>
                  <a:prstClr val="black">
                    <a:tint val="75000"/>
                  </a:prstClr>
                </a:solidFill>
              </a:rPr>
              <a:pPr/>
              <a:t>9/11/2018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27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83E35-9480-4DA9-B62C-1779CD1A81B7}"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98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F5A4F-DCEC-4867-8583-6B5126CE29C9}"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528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347ECF-846E-437E-9350-DCEBF40CAAC7}"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025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3DA04-225F-4909-A042-A5BE1A5B14C1}"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492876"/>
            <a:ext cx="2057400" cy="365125"/>
          </a:xfrm>
        </p:spPr>
        <p:txBody>
          <a:bodyPr/>
          <a:lstStyle>
            <a:lvl1pPr>
              <a:defRPr>
                <a:latin typeface="Garamond" panose="02020404030301010803" pitchFamily="18" charset="0"/>
              </a:defRPr>
            </a:lvl1p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3645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3F936-7401-46CA-B075-6B680F0E44CD}"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00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BB58CA-A0A4-4BCA-9967-3A2DDF0C2CD5}" type="datetime1">
              <a:rPr lang="en-US" smtClean="0">
                <a:solidFill>
                  <a:prstClr val="black">
                    <a:tint val="75000"/>
                  </a:prstClr>
                </a:solidFill>
              </a:rPr>
              <a:pPr/>
              <a:t>9/11/2018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867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95E61F-A05F-450D-ACE8-8A47AA7DAC68}" type="datetime1">
              <a:rPr lang="en-US" smtClean="0">
                <a:solidFill>
                  <a:prstClr val="black">
                    <a:tint val="75000"/>
                  </a:prstClr>
                </a:solidFill>
              </a:rPr>
              <a:pPr/>
              <a:t>9/11/2018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623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13DDC6-A0FF-43E2-AC81-7669AFEF8C25}" type="datetime1">
              <a:rPr lang="en-US" smtClean="0">
                <a:solidFill>
                  <a:prstClr val="black">
                    <a:tint val="75000"/>
                  </a:prstClr>
                </a:solidFill>
              </a:rPr>
              <a:pPr/>
              <a:t>9/11/2018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492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F0CF0-8CC7-4216-A0B9-C8498D04A441}" type="datetime1">
              <a:rPr lang="en-US" smtClean="0">
                <a:solidFill>
                  <a:prstClr val="black">
                    <a:tint val="75000"/>
                  </a:prstClr>
                </a:solidFill>
              </a:rPr>
              <a:pPr/>
              <a:t>9/11/2018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42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7E26FED5-5F94-42F3-B74A-2000000DEC81}"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7BC85-4FC6-4EEF-B34C-ABCDD099E57C}" type="datetime1">
              <a:rPr lang="en-US" smtClean="0">
                <a:solidFill>
                  <a:prstClr val="black">
                    <a:tint val="75000"/>
                  </a:prstClr>
                </a:solidFill>
              </a:rPr>
              <a:pPr/>
              <a:t>9/11/2018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90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F1EF6-3FFE-4571-8733-E63838FF8201}" type="datetime1">
              <a:rPr lang="en-US" smtClean="0">
                <a:solidFill>
                  <a:prstClr val="black">
                    <a:tint val="75000"/>
                  </a:prstClr>
                </a:solidFill>
              </a:rPr>
              <a:pPr/>
              <a:t>9/11/2018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47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83E35-9480-4DA9-B62C-1779CD1A81B7}"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080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F5A4F-DCEC-4867-8583-6B5126CE29C9}"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86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26FED5-5F94-42F3-B74A-2000000DEC81}"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53A2F-4083-44C2-8B8D-F2A00AD4B96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26FED5-5F94-42F3-B74A-2000000DEC81}"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26FED5-5F94-42F3-B74A-2000000DEC81}"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6FED5-5F94-42F3-B74A-2000000DEC81}"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5"/>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3" y="2618914"/>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7E26FED5-5F94-42F3-B74A-2000000DEC81}" type="datetimeFigureOut">
              <a:rPr lang="en-US" smtClean="0"/>
              <a:t>9/11/2018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56A53A2F-4083-44C2-8B8D-F2A00AD4B96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6"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80"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6FED5-5F94-42F3-B74A-2000000DEC81}"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53A2F-4083-44C2-8B8D-F2A00AD4B96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4"/>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30"/>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7E26FED5-5F94-42F3-B74A-2000000DEC81}" type="datetimeFigureOut">
              <a:rPr lang="en-US" smtClean="0"/>
              <a:t>9/11/2018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56A53A2F-4083-44C2-8B8D-F2A00AD4B96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DB665-43EE-4CD2-BA15-986494C13455}"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9020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DB665-43EE-4CD2-BA15-986494C13455}" type="datetime1">
              <a:rPr lang="en-US" smtClean="0">
                <a:solidFill>
                  <a:prstClr val="black">
                    <a:tint val="75000"/>
                  </a:prstClr>
                </a:solidFill>
              </a:rPr>
              <a:pPr/>
              <a:t>9/11/2018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4B3F3-DDD0-492D-94AF-27C0748914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6834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Microsoft_Excel_Worksheet.xlsx"/></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package" Target="../embeddings/Microsoft_Excel_Worksheet1.xlsx"/></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4" name="TextBox 3"/>
          <p:cNvSpPr txBox="1"/>
          <p:nvPr/>
        </p:nvSpPr>
        <p:spPr>
          <a:xfrm>
            <a:off x="5401078" y="2611469"/>
            <a:ext cx="3505697" cy="861774"/>
          </a:xfrm>
          <a:prstGeom prst="rect">
            <a:avLst/>
          </a:prstGeom>
          <a:noFill/>
        </p:spPr>
        <p:txBody>
          <a:bodyPr wrap="square" rtlCol="0">
            <a:spAutoFit/>
          </a:bodyPr>
          <a:lstStyle/>
          <a:p>
            <a:pPr defTabSz="816071">
              <a:spcAft>
                <a:spcPts val="375"/>
              </a:spcAft>
            </a:pPr>
            <a:r>
              <a:rPr lang="en-US" sz="1000" spc="188" dirty="0">
                <a:solidFill>
                  <a:prstClr val="white">
                    <a:lumMod val="65000"/>
                  </a:prstClr>
                </a:solidFill>
                <a:cs typeface="Arial" panose="020B0604020202020204" pitchFamily="34" charset="0"/>
              </a:rPr>
              <a:t>TOWN OF ORCHARD PARK</a:t>
            </a:r>
          </a:p>
          <a:p>
            <a:pPr defTabSz="816071">
              <a:spcAft>
                <a:spcPts val="375"/>
              </a:spcAft>
            </a:pPr>
            <a:r>
              <a:rPr lang="en-US" sz="1000" spc="188" dirty="0">
                <a:solidFill>
                  <a:prstClr val="white">
                    <a:lumMod val="65000"/>
                  </a:prstClr>
                </a:solidFill>
                <a:cs typeface="Arial" panose="020B0604020202020204" pitchFamily="34" charset="0"/>
              </a:rPr>
              <a:t>BRUSH MOUNTAIN</a:t>
            </a:r>
          </a:p>
          <a:p>
            <a:pPr defTabSz="816071">
              <a:spcAft>
                <a:spcPts val="375"/>
              </a:spcAft>
            </a:pPr>
            <a:r>
              <a:rPr lang="en-US" sz="1000" b="1" spc="188" dirty="0">
                <a:solidFill>
                  <a:prstClr val="white">
                    <a:lumMod val="65000"/>
                  </a:prstClr>
                </a:solidFill>
                <a:cs typeface="Arial" panose="020B0604020202020204" pitchFamily="34" charset="0"/>
              </a:rPr>
              <a:t>COMMUNITY ACTIVITY CENTER</a:t>
            </a:r>
          </a:p>
          <a:p>
            <a:pPr defTabSz="816071"/>
            <a:endParaRPr lang="en-US" sz="1000" spc="188" dirty="0">
              <a:solidFill>
                <a:prstClr val="white">
                  <a:lumMod val="65000"/>
                </a:prstClr>
              </a:solidFill>
              <a:cs typeface="Arial" panose="020B0604020202020204" pitchFamily="34" charset="0"/>
            </a:endParaRPr>
          </a:p>
        </p:txBody>
      </p:sp>
      <p:sp>
        <p:nvSpPr>
          <p:cNvPr id="5" name="TextBox 4"/>
          <p:cNvSpPr txBox="1"/>
          <p:nvPr/>
        </p:nvSpPr>
        <p:spPr>
          <a:xfrm>
            <a:off x="5401078" y="5183218"/>
            <a:ext cx="3090931" cy="656590"/>
          </a:xfrm>
          <a:prstGeom prst="rect">
            <a:avLst/>
          </a:prstGeom>
          <a:noFill/>
        </p:spPr>
        <p:txBody>
          <a:bodyPr wrap="square" rtlCol="0">
            <a:spAutoFit/>
          </a:bodyPr>
          <a:lstStyle/>
          <a:p>
            <a:pPr defTabSz="816071">
              <a:spcAft>
                <a:spcPts val="375"/>
              </a:spcAft>
            </a:pPr>
            <a:r>
              <a:rPr lang="en-US" sz="1000" b="1" spc="188" dirty="0">
                <a:solidFill>
                  <a:prstClr val="white">
                    <a:lumMod val="65000"/>
                  </a:prstClr>
                </a:solidFill>
                <a:cs typeface="Arial" panose="020B0604020202020204" pitchFamily="34" charset="0"/>
              </a:rPr>
              <a:t>Public Presentations</a:t>
            </a:r>
          </a:p>
          <a:p>
            <a:pPr defTabSz="816071">
              <a:spcAft>
                <a:spcPts val="375"/>
              </a:spcAft>
            </a:pPr>
            <a:r>
              <a:rPr lang="en-US" sz="1000" b="1" spc="188" dirty="0">
                <a:solidFill>
                  <a:prstClr val="white">
                    <a:lumMod val="65000"/>
                  </a:prstClr>
                </a:solidFill>
                <a:cs typeface="Arial" panose="020B0604020202020204" pitchFamily="34" charset="0"/>
              </a:rPr>
              <a:t>September 4</a:t>
            </a:r>
            <a:r>
              <a:rPr lang="en-US" sz="1000" b="1" spc="188" baseline="30000" dirty="0">
                <a:solidFill>
                  <a:prstClr val="white">
                    <a:lumMod val="65000"/>
                  </a:prstClr>
                </a:solidFill>
                <a:cs typeface="Arial" panose="020B0604020202020204" pitchFamily="34" charset="0"/>
              </a:rPr>
              <a:t>th</a:t>
            </a:r>
            <a:r>
              <a:rPr lang="en-US" sz="1000" b="1" spc="188" dirty="0">
                <a:solidFill>
                  <a:prstClr val="white">
                    <a:lumMod val="65000"/>
                  </a:prstClr>
                </a:solidFill>
                <a:cs typeface="Arial" panose="020B0604020202020204" pitchFamily="34" charset="0"/>
              </a:rPr>
              <a:t> &amp; 5</a:t>
            </a:r>
            <a:r>
              <a:rPr lang="en-US" sz="1000" b="1" spc="188" baseline="30000" dirty="0">
                <a:solidFill>
                  <a:prstClr val="white">
                    <a:lumMod val="65000"/>
                  </a:prstClr>
                </a:solidFill>
                <a:cs typeface="Arial" panose="020B0604020202020204" pitchFamily="34" charset="0"/>
              </a:rPr>
              <a:t>th</a:t>
            </a:r>
            <a:r>
              <a:rPr lang="en-US" sz="1000" b="1" spc="188" dirty="0">
                <a:solidFill>
                  <a:prstClr val="white">
                    <a:lumMod val="65000"/>
                  </a:prstClr>
                </a:solidFill>
                <a:cs typeface="Arial" panose="020B0604020202020204" pitchFamily="34" charset="0"/>
              </a:rPr>
              <a:t>, 2018</a:t>
            </a:r>
            <a:endParaRPr lang="en-US" sz="1000" spc="188" dirty="0">
              <a:solidFill>
                <a:prstClr val="white">
                  <a:lumMod val="65000"/>
                </a:prstClr>
              </a:solidFill>
              <a:cs typeface="Arial" panose="020B0604020202020204" pitchFamily="34" charset="0"/>
            </a:endParaRPr>
          </a:p>
          <a:p>
            <a:pPr defTabSz="816071"/>
            <a:endParaRPr lang="en-US" sz="1000" spc="188" dirty="0">
              <a:solidFill>
                <a:prstClr val="white">
                  <a:lumMod val="65000"/>
                </a:prstClr>
              </a:solidFill>
              <a:cs typeface="Arial" panose="020B0604020202020204" pitchFamily="34" charset="0"/>
            </a:endParaRPr>
          </a:p>
        </p:txBody>
      </p:sp>
    </p:spTree>
    <p:extLst>
      <p:ext uri="{BB962C8B-B14F-4D97-AF65-F5344CB8AC3E}">
        <p14:creationId xmlns:p14="http://schemas.microsoft.com/office/powerpoint/2010/main" val="286687893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1759499"/>
              </p:ext>
            </p:extLst>
          </p:nvPr>
        </p:nvGraphicFramePr>
        <p:xfrm>
          <a:off x="679545" y="1153533"/>
          <a:ext cx="7848600" cy="1964230"/>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50312">
                  <a:extLst>
                    <a:ext uri="{9D8B030D-6E8A-4147-A177-3AD203B41FA5}">
                      <a16:colId xmlns:a16="http://schemas.microsoft.com/office/drawing/2014/main" val="20002"/>
                    </a:ext>
                  </a:extLst>
                </a:gridCol>
                <a:gridCol w="1788288">
                  <a:extLst>
                    <a:ext uri="{9D8B030D-6E8A-4147-A177-3AD203B41FA5}">
                      <a16:colId xmlns:a16="http://schemas.microsoft.com/office/drawing/2014/main" val="20003"/>
                    </a:ext>
                  </a:extLst>
                </a:gridCol>
              </a:tblGrid>
              <a:tr h="1231598">
                <a:tc>
                  <a:txBody>
                    <a:bodyPr/>
                    <a:lstStyle/>
                    <a:p>
                      <a:pPr marL="0" marR="0" algn="ctr">
                        <a:lnSpc>
                          <a:spcPct val="115000"/>
                        </a:lnSpc>
                        <a:spcBef>
                          <a:spcPts val="0"/>
                        </a:spcBef>
                        <a:spcAft>
                          <a:spcPts val="0"/>
                        </a:spcAft>
                      </a:pPr>
                      <a:r>
                        <a:rPr lang="en-US" sz="2600" dirty="0" smtClean="0">
                          <a:effectLst/>
                        </a:rPr>
                        <a:t>Additional </a:t>
                      </a:r>
                      <a:r>
                        <a:rPr lang="en-US" sz="2600" dirty="0">
                          <a:effectLst/>
                        </a:rPr>
                        <a:t>Costs</a:t>
                      </a:r>
                      <a:endParaRPr lang="en-US" sz="2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600" dirty="0">
                          <a:effectLst/>
                        </a:rPr>
                        <a:t>Additional Revenues</a:t>
                      </a:r>
                      <a:endParaRPr lang="en-US" sz="2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600" dirty="0">
                          <a:effectLst/>
                        </a:rPr>
                        <a:t>Capital &amp; Maintenance Savings</a:t>
                      </a:r>
                      <a:endParaRPr lang="en-US" sz="2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600" dirty="0">
                          <a:effectLst/>
                        </a:rPr>
                        <a:t>Net</a:t>
                      </a:r>
                    </a:p>
                    <a:p>
                      <a:pPr marL="0" marR="0" algn="ctr">
                        <a:lnSpc>
                          <a:spcPct val="115000"/>
                        </a:lnSpc>
                        <a:spcBef>
                          <a:spcPts val="0"/>
                        </a:spcBef>
                        <a:spcAft>
                          <a:spcPts val="0"/>
                        </a:spcAft>
                      </a:pPr>
                      <a:r>
                        <a:rPr lang="en-US" sz="2800" dirty="0">
                          <a:effectLst/>
                        </a:rPr>
                        <a:t> </a:t>
                      </a:r>
                      <a:endParaRPr lang="en-US" sz="28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97202">
                <a:tc>
                  <a:txBody>
                    <a:bodyPr/>
                    <a:lstStyle/>
                    <a:p>
                      <a:pPr marL="0" marR="0" algn="ctr">
                        <a:lnSpc>
                          <a:spcPct val="115000"/>
                        </a:lnSpc>
                        <a:spcBef>
                          <a:spcPts val="0"/>
                        </a:spcBef>
                        <a:spcAft>
                          <a:spcPts val="0"/>
                        </a:spcAft>
                      </a:pPr>
                      <a:r>
                        <a:rPr lang="en-US" sz="2800">
                          <a:effectLst/>
                        </a:rPr>
                        <a:t>($148,600)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$100,000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$75,000</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$26,400</a:t>
                      </a:r>
                      <a:endParaRPr lang="en-US" sz="2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3" name="TextBox 2"/>
          <p:cNvSpPr txBox="1"/>
          <p:nvPr/>
        </p:nvSpPr>
        <p:spPr>
          <a:xfrm>
            <a:off x="1371600" y="3811919"/>
            <a:ext cx="6400800" cy="954107"/>
          </a:xfrm>
          <a:prstGeom prst="rect">
            <a:avLst/>
          </a:prstGeom>
          <a:noFill/>
        </p:spPr>
        <p:txBody>
          <a:bodyPr wrap="square" rtlCol="0">
            <a:spAutoFit/>
          </a:bodyPr>
          <a:lstStyle/>
          <a:p>
            <a:r>
              <a:rPr lang="en-US" sz="2800" dirty="0" smtClean="0">
                <a:latin typeface="Palatino Linotype" panose="02040502050505030304" pitchFamily="18" charset="0"/>
              </a:rPr>
              <a:t>Note: Solar could net future annual savings of $100,000 to town.</a:t>
            </a:r>
            <a:endParaRPr lang="en-US" sz="2800" dirty="0">
              <a:latin typeface="Palatino Linotype" panose="02040502050505030304" pitchFamily="18" charset="0"/>
            </a:endParaRPr>
          </a:p>
        </p:txBody>
      </p:sp>
      <p:sp>
        <p:nvSpPr>
          <p:cNvPr id="4" name="TextBox 3"/>
          <p:cNvSpPr txBox="1"/>
          <p:nvPr/>
        </p:nvSpPr>
        <p:spPr>
          <a:xfrm>
            <a:off x="800100" y="493376"/>
            <a:ext cx="7696200" cy="523220"/>
          </a:xfrm>
          <a:prstGeom prst="rect">
            <a:avLst/>
          </a:prstGeom>
          <a:noFill/>
        </p:spPr>
        <p:txBody>
          <a:bodyPr wrap="square" rtlCol="0">
            <a:spAutoFit/>
          </a:bodyPr>
          <a:lstStyle/>
          <a:p>
            <a:r>
              <a:rPr lang="en-US" sz="2800" dirty="0" smtClean="0">
                <a:latin typeface="Algerian" panose="04020705040A02060702" pitchFamily="82" charset="0"/>
              </a:rPr>
              <a:t>ANNUALIZED OPERATIONS &amp; MANAGEMENT</a:t>
            </a:r>
            <a:endParaRPr lang="en-US" sz="2800" dirty="0">
              <a:latin typeface="Algerian" panose="04020705040A02060702" pitchFamily="82" charset="0"/>
            </a:endParaRPr>
          </a:p>
        </p:txBody>
      </p:sp>
    </p:spTree>
    <p:extLst>
      <p:ext uri="{BB962C8B-B14F-4D97-AF65-F5344CB8AC3E}">
        <p14:creationId xmlns:p14="http://schemas.microsoft.com/office/powerpoint/2010/main" val="2505316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5849" y="1600201"/>
            <a:ext cx="6705600" cy="3108543"/>
          </a:xfrm>
          <a:prstGeom prst="rect">
            <a:avLst/>
          </a:prstGeom>
        </p:spPr>
        <p:txBody>
          <a:bodyPr wrap="square">
            <a:spAutoFit/>
          </a:bodyPr>
          <a:lstStyle/>
          <a:p>
            <a:pPr marL="457200" indent="-457200">
              <a:buFont typeface="Wingdings" pitchFamily="2" charset="2"/>
              <a:buChar char="ü"/>
            </a:pPr>
            <a:r>
              <a:rPr lang="en-US" sz="2800" dirty="0" smtClean="0">
                <a:latin typeface="Palatino Linotype" panose="02040502050505030304" pitchFamily="18" charset="0"/>
              </a:rPr>
              <a:t>Capital </a:t>
            </a:r>
            <a:r>
              <a:rPr lang="en-US" sz="2800" dirty="0">
                <a:latin typeface="Palatino Linotype" panose="02040502050505030304" pitchFamily="18" charset="0"/>
              </a:rPr>
              <a:t>campaign goal of $1,500,000 to </a:t>
            </a:r>
            <a:r>
              <a:rPr lang="en-US" sz="2800" dirty="0" smtClean="0">
                <a:latin typeface="Palatino Linotype" panose="02040502050505030304" pitchFamily="18" charset="0"/>
              </a:rPr>
              <a:t>        $2,000,000.</a:t>
            </a:r>
          </a:p>
          <a:p>
            <a:endParaRPr lang="en-US" sz="2800" dirty="0" smtClean="0">
              <a:latin typeface="Palatino Linotype" panose="02040502050505030304" pitchFamily="18" charset="0"/>
            </a:endParaRPr>
          </a:p>
          <a:p>
            <a:endParaRPr lang="en-US" sz="2800" dirty="0">
              <a:latin typeface="Palatino Linotype" panose="02040502050505030304" pitchFamily="18" charset="0"/>
            </a:endParaRPr>
          </a:p>
          <a:p>
            <a:pPr marL="457200" indent="-457200">
              <a:buFont typeface="Wingdings" pitchFamily="2" charset="2"/>
              <a:buChar char="ü"/>
            </a:pPr>
            <a:r>
              <a:rPr lang="en-US" sz="2800" dirty="0" smtClean="0">
                <a:latin typeface="Palatino Linotype" panose="02040502050505030304" pitchFamily="18" charset="0"/>
              </a:rPr>
              <a:t>Sale </a:t>
            </a:r>
            <a:r>
              <a:rPr lang="en-US" sz="2800" dirty="0">
                <a:latin typeface="Palatino Linotype" panose="02040502050505030304" pitchFamily="18" charset="0"/>
              </a:rPr>
              <a:t>of the Town’s current Senior Center </a:t>
            </a:r>
            <a:r>
              <a:rPr lang="en-US" sz="2800" dirty="0" smtClean="0">
                <a:latin typeface="Palatino Linotype" panose="02040502050505030304" pitchFamily="18" charset="0"/>
              </a:rPr>
              <a:t>would </a:t>
            </a:r>
            <a:r>
              <a:rPr lang="en-US" sz="2800" dirty="0">
                <a:latin typeface="Palatino Linotype" panose="02040502050505030304" pitchFamily="18" charset="0"/>
              </a:rPr>
              <a:t>produce between $</a:t>
            </a:r>
            <a:r>
              <a:rPr lang="en-US" sz="2800" dirty="0" smtClean="0">
                <a:latin typeface="Palatino Linotype" panose="02040502050505030304" pitchFamily="18" charset="0"/>
              </a:rPr>
              <a:t>500,000-$600,000.</a:t>
            </a:r>
          </a:p>
        </p:txBody>
      </p:sp>
      <p:sp>
        <p:nvSpPr>
          <p:cNvPr id="3" name="TextBox 2"/>
          <p:cNvSpPr txBox="1"/>
          <p:nvPr/>
        </p:nvSpPr>
        <p:spPr>
          <a:xfrm>
            <a:off x="3581400" y="762000"/>
            <a:ext cx="1676400" cy="523220"/>
          </a:xfrm>
          <a:prstGeom prst="rect">
            <a:avLst/>
          </a:prstGeom>
          <a:noFill/>
        </p:spPr>
        <p:txBody>
          <a:bodyPr wrap="square" rtlCol="0">
            <a:spAutoFit/>
          </a:bodyPr>
          <a:lstStyle/>
          <a:p>
            <a:r>
              <a:rPr lang="en-US" sz="2800" dirty="0" smtClean="0">
                <a:latin typeface="Algerian" panose="04020705040A02060702" pitchFamily="82" charset="0"/>
              </a:rPr>
              <a:t>FUNDING</a:t>
            </a:r>
            <a:endParaRPr lang="en-US" sz="2800" dirty="0">
              <a:latin typeface="Algerian" panose="04020705040A02060702" pitchFamily="82" charset="0"/>
            </a:endParaRPr>
          </a:p>
        </p:txBody>
      </p:sp>
    </p:spTree>
    <p:extLst>
      <p:ext uri="{BB962C8B-B14F-4D97-AF65-F5344CB8AC3E}">
        <p14:creationId xmlns:p14="http://schemas.microsoft.com/office/powerpoint/2010/main" val="1381902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524000"/>
            <a:ext cx="7010400" cy="2677656"/>
          </a:xfrm>
          <a:prstGeom prst="rect">
            <a:avLst/>
          </a:prstGeom>
        </p:spPr>
        <p:txBody>
          <a:bodyPr wrap="square">
            <a:spAutoFit/>
          </a:bodyPr>
          <a:lstStyle/>
          <a:p>
            <a:pPr marL="457200" indent="-457200">
              <a:buFont typeface="Wingdings" pitchFamily="2" charset="2"/>
              <a:buChar char="ü"/>
            </a:pPr>
            <a:r>
              <a:rPr lang="en-US" sz="2800" dirty="0" smtClean="0">
                <a:latin typeface="Palatino Linotype" panose="02040502050505030304" pitchFamily="18" charset="0"/>
              </a:rPr>
              <a:t>Anticipated </a:t>
            </a:r>
            <a:r>
              <a:rPr lang="en-US" sz="2800" dirty="0">
                <a:latin typeface="Palatino Linotype" panose="02040502050505030304" pitchFamily="18" charset="0"/>
              </a:rPr>
              <a:t>$14,000,000 project </a:t>
            </a:r>
            <a:r>
              <a:rPr lang="en-US" sz="2800" dirty="0" smtClean="0">
                <a:latin typeface="Palatino Linotype" panose="02040502050505030304" pitchFamily="18" charset="0"/>
              </a:rPr>
              <a:t>build. </a:t>
            </a:r>
          </a:p>
          <a:p>
            <a:endParaRPr lang="en-US" sz="2800" dirty="0" smtClean="0">
              <a:latin typeface="Palatino Linotype" panose="02040502050505030304" pitchFamily="18" charset="0"/>
            </a:endParaRPr>
          </a:p>
          <a:p>
            <a:pPr marL="457200" indent="-457200">
              <a:buFont typeface="Wingdings" pitchFamily="2" charset="2"/>
              <a:buChar char="ü"/>
            </a:pPr>
            <a:r>
              <a:rPr lang="en-US" sz="2800" dirty="0" smtClean="0">
                <a:latin typeface="Palatino Linotype" panose="02040502050505030304" pitchFamily="18" charset="0"/>
              </a:rPr>
              <a:t>Current interest rate = 2.115%.</a:t>
            </a:r>
          </a:p>
          <a:p>
            <a:endParaRPr lang="en-US" sz="2800" dirty="0" smtClean="0">
              <a:latin typeface="Palatino Linotype" panose="02040502050505030304" pitchFamily="18" charset="0"/>
            </a:endParaRPr>
          </a:p>
          <a:p>
            <a:r>
              <a:rPr lang="en-US" sz="2800" dirty="0" smtClean="0">
                <a:latin typeface="Palatino Linotype" panose="02040502050505030304" pitchFamily="18" charset="0"/>
                <a:sym typeface="Wingdings"/>
              </a:rPr>
              <a:t> </a:t>
            </a:r>
            <a:r>
              <a:rPr lang="en-US" sz="2800" dirty="0" smtClean="0">
                <a:latin typeface="Palatino Linotype" panose="02040502050505030304" pitchFamily="18" charset="0"/>
              </a:rPr>
              <a:t>Median </a:t>
            </a:r>
            <a:r>
              <a:rPr lang="en-US" sz="2800" dirty="0">
                <a:latin typeface="Palatino Linotype" panose="02040502050505030304" pitchFamily="18" charset="0"/>
              </a:rPr>
              <a:t>valued home =</a:t>
            </a:r>
            <a:r>
              <a:rPr lang="en-US" sz="2800" dirty="0" smtClean="0">
                <a:latin typeface="Palatino Linotype" panose="02040502050505030304" pitchFamily="18" charset="0"/>
              </a:rPr>
              <a:t> $220,500  full / </a:t>
            </a:r>
          </a:p>
          <a:p>
            <a:r>
              <a:rPr lang="en-US" sz="2800" dirty="0">
                <a:latin typeface="Palatino Linotype" panose="02040502050505030304" pitchFamily="18" charset="0"/>
              </a:rPr>
              <a:t> </a:t>
            </a:r>
            <a:r>
              <a:rPr lang="en-US" sz="2800" dirty="0" smtClean="0">
                <a:latin typeface="Palatino Linotype" panose="02040502050505030304" pitchFamily="18" charset="0"/>
              </a:rPr>
              <a:t>   $121, 275 assessed</a:t>
            </a:r>
          </a:p>
        </p:txBody>
      </p:sp>
      <p:sp>
        <p:nvSpPr>
          <p:cNvPr id="3" name="TextBox 2"/>
          <p:cNvSpPr txBox="1"/>
          <p:nvPr/>
        </p:nvSpPr>
        <p:spPr>
          <a:xfrm>
            <a:off x="3429000" y="609600"/>
            <a:ext cx="1676400" cy="523220"/>
          </a:xfrm>
          <a:prstGeom prst="rect">
            <a:avLst/>
          </a:prstGeom>
          <a:noFill/>
        </p:spPr>
        <p:txBody>
          <a:bodyPr wrap="square" rtlCol="0">
            <a:spAutoFit/>
          </a:bodyPr>
          <a:lstStyle/>
          <a:p>
            <a:r>
              <a:rPr lang="en-US" sz="2800" dirty="0" smtClean="0">
                <a:latin typeface="Algerian" panose="04020705040A02060702" pitchFamily="82" charset="0"/>
              </a:rPr>
              <a:t>BONDING</a:t>
            </a:r>
            <a:endParaRPr lang="en-US" sz="2800" dirty="0">
              <a:latin typeface="Algerian" panose="04020705040A02060702" pitchFamily="82" charset="0"/>
            </a:endParaRPr>
          </a:p>
        </p:txBody>
      </p:sp>
    </p:spTree>
    <p:extLst>
      <p:ext uri="{BB962C8B-B14F-4D97-AF65-F5344CB8AC3E}">
        <p14:creationId xmlns:p14="http://schemas.microsoft.com/office/powerpoint/2010/main" val="1432526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0127202"/>
              </p:ext>
            </p:extLst>
          </p:nvPr>
        </p:nvGraphicFramePr>
        <p:xfrm>
          <a:off x="609600" y="1066800"/>
          <a:ext cx="7924800" cy="3505200"/>
        </p:xfrm>
        <a:graphic>
          <a:graphicData uri="http://schemas.openxmlformats.org/drawingml/2006/table">
            <a:tbl>
              <a:tblPr firstRow="1" firstCol="1" bandRow="1">
                <a:tableStyleId>{5C22544A-7EE6-4342-B048-85BDC9FD1C3A}</a:tableStyleId>
              </a:tblPr>
              <a:tblGrid>
                <a:gridCol w="2286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1427955">
                <a:tc>
                  <a:txBody>
                    <a:bodyPr/>
                    <a:lstStyle/>
                    <a:p>
                      <a:pPr marL="0" marR="0" algn="ctr">
                        <a:lnSpc>
                          <a:spcPct val="115000"/>
                        </a:lnSpc>
                        <a:spcBef>
                          <a:spcPts val="0"/>
                        </a:spcBef>
                        <a:spcAft>
                          <a:spcPts val="0"/>
                        </a:spcAft>
                      </a:pPr>
                      <a:r>
                        <a:rPr lang="en-US" sz="2800" dirty="0">
                          <a:effectLst/>
                        </a:rPr>
                        <a:t>Annual – Full Valuation</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$220,500 </a:t>
                      </a:r>
                      <a:r>
                        <a:rPr lang="en-US" sz="2800" dirty="0" smtClean="0">
                          <a:effectLst/>
                        </a:rPr>
                        <a:t>@ 2.115</a:t>
                      </a:r>
                      <a:r>
                        <a:rPr lang="en-US" sz="2800" dirty="0">
                          <a:effectLst/>
                        </a:rPr>
                        <a:t>%</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$220,500 </a:t>
                      </a:r>
                      <a:r>
                        <a:rPr lang="en-US" sz="2800" dirty="0" smtClean="0">
                          <a:effectLst/>
                        </a:rPr>
                        <a:t>@ 2.75</a:t>
                      </a:r>
                      <a:r>
                        <a:rPr lang="en-US" sz="2800" dirty="0">
                          <a:effectLst/>
                        </a:rPr>
                        <a:t>%</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$220,500 @ 3.75%</a:t>
                      </a:r>
                      <a:endParaRPr lang="en-US" sz="28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92415">
                <a:tc>
                  <a:txBody>
                    <a:bodyPr/>
                    <a:lstStyle/>
                    <a:p>
                      <a:pPr marL="0" marR="0" algn="ctr">
                        <a:lnSpc>
                          <a:spcPct val="115000"/>
                        </a:lnSpc>
                        <a:spcBef>
                          <a:spcPts val="0"/>
                        </a:spcBef>
                        <a:spcAft>
                          <a:spcPts val="0"/>
                        </a:spcAft>
                      </a:pPr>
                      <a:r>
                        <a:rPr lang="en-US" sz="2800">
                          <a:effectLst/>
                        </a:rPr>
                        <a:t>$12,000,000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$42.19</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$45.93</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$52.17</a:t>
                      </a:r>
                      <a:endParaRPr lang="en-US" sz="28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692415">
                <a:tc>
                  <a:txBody>
                    <a:bodyPr/>
                    <a:lstStyle/>
                    <a:p>
                      <a:pPr marL="0" marR="0" algn="ctr">
                        <a:lnSpc>
                          <a:spcPct val="115000"/>
                        </a:lnSpc>
                        <a:spcBef>
                          <a:spcPts val="0"/>
                        </a:spcBef>
                        <a:spcAft>
                          <a:spcPts val="0"/>
                        </a:spcAft>
                      </a:pPr>
                      <a:r>
                        <a:rPr lang="en-US" sz="2800">
                          <a:effectLst/>
                        </a:rPr>
                        <a:t>$14,000,000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$49.22</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$53.59</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$60.86</a:t>
                      </a:r>
                      <a:endParaRPr lang="en-US" sz="28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92415">
                <a:tc>
                  <a:txBody>
                    <a:bodyPr/>
                    <a:lstStyle/>
                    <a:p>
                      <a:pPr marL="0" marR="0" algn="ctr">
                        <a:lnSpc>
                          <a:spcPct val="115000"/>
                        </a:lnSpc>
                        <a:spcBef>
                          <a:spcPts val="0"/>
                        </a:spcBef>
                        <a:spcAft>
                          <a:spcPts val="0"/>
                        </a:spcAft>
                      </a:pPr>
                      <a:r>
                        <a:rPr lang="en-US" sz="2800">
                          <a:effectLst/>
                        </a:rPr>
                        <a:t>$16,000,000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$56.25</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$61.24</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$69.56</a:t>
                      </a:r>
                      <a:endParaRPr lang="en-US" sz="2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22460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95886406"/>
              </p:ext>
            </p:extLst>
          </p:nvPr>
        </p:nvGraphicFramePr>
        <p:xfrm>
          <a:off x="609601" y="838200"/>
          <a:ext cx="8001001" cy="3810000"/>
        </p:xfrm>
        <a:graphic>
          <a:graphicData uri="http://schemas.openxmlformats.org/drawingml/2006/table">
            <a:tbl>
              <a:tblPr firstRow="1" firstCol="1" bandRow="1">
                <a:tableStyleId>{5C22544A-7EE6-4342-B048-85BDC9FD1C3A}</a:tableStyleId>
              </a:tblPr>
              <a:tblGrid>
                <a:gridCol w="2553511">
                  <a:extLst>
                    <a:ext uri="{9D8B030D-6E8A-4147-A177-3AD203B41FA5}">
                      <a16:colId xmlns:a16="http://schemas.microsoft.com/office/drawing/2014/main" val="20000"/>
                    </a:ext>
                  </a:extLst>
                </a:gridCol>
                <a:gridCol w="1957692">
                  <a:extLst>
                    <a:ext uri="{9D8B030D-6E8A-4147-A177-3AD203B41FA5}">
                      <a16:colId xmlns:a16="http://schemas.microsoft.com/office/drawing/2014/main" val="20001"/>
                    </a:ext>
                  </a:extLst>
                </a:gridCol>
                <a:gridCol w="1787457">
                  <a:extLst>
                    <a:ext uri="{9D8B030D-6E8A-4147-A177-3AD203B41FA5}">
                      <a16:colId xmlns:a16="http://schemas.microsoft.com/office/drawing/2014/main" val="20002"/>
                    </a:ext>
                  </a:extLst>
                </a:gridCol>
                <a:gridCol w="1702341">
                  <a:extLst>
                    <a:ext uri="{9D8B030D-6E8A-4147-A177-3AD203B41FA5}">
                      <a16:colId xmlns:a16="http://schemas.microsoft.com/office/drawing/2014/main" val="20003"/>
                    </a:ext>
                  </a:extLst>
                </a:gridCol>
              </a:tblGrid>
              <a:tr h="1552125">
                <a:tc>
                  <a:txBody>
                    <a:bodyPr/>
                    <a:lstStyle/>
                    <a:p>
                      <a:pPr marL="0" marR="0" algn="ctr">
                        <a:lnSpc>
                          <a:spcPct val="115000"/>
                        </a:lnSpc>
                        <a:spcBef>
                          <a:spcPts val="0"/>
                        </a:spcBef>
                        <a:spcAft>
                          <a:spcPts val="0"/>
                        </a:spcAft>
                      </a:pPr>
                      <a:r>
                        <a:rPr lang="en-US" sz="2800" dirty="0">
                          <a:effectLst/>
                        </a:rPr>
                        <a:t>Month – Full Valuation</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$220,500 </a:t>
                      </a:r>
                      <a:r>
                        <a:rPr lang="en-US" sz="2800" dirty="0" smtClean="0">
                          <a:effectLst/>
                        </a:rPr>
                        <a:t>@ 2.115</a:t>
                      </a:r>
                      <a:r>
                        <a:rPr lang="en-US" sz="2800" dirty="0">
                          <a:effectLst/>
                        </a:rPr>
                        <a:t>%</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$220,500 </a:t>
                      </a:r>
                      <a:r>
                        <a:rPr lang="en-US" sz="2800" dirty="0" smtClean="0">
                          <a:effectLst/>
                        </a:rPr>
                        <a:t>@ 2.75</a:t>
                      </a:r>
                      <a:r>
                        <a:rPr lang="en-US" sz="2800" dirty="0">
                          <a:effectLst/>
                        </a:rPr>
                        <a:t>%</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$220,500 @ 3.75%</a:t>
                      </a:r>
                      <a:endParaRPr lang="en-US" sz="28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752625">
                <a:tc>
                  <a:txBody>
                    <a:bodyPr/>
                    <a:lstStyle/>
                    <a:p>
                      <a:pPr marL="0" marR="0" algn="ctr">
                        <a:lnSpc>
                          <a:spcPct val="115000"/>
                        </a:lnSpc>
                        <a:spcBef>
                          <a:spcPts val="0"/>
                        </a:spcBef>
                        <a:spcAft>
                          <a:spcPts val="0"/>
                        </a:spcAft>
                      </a:pPr>
                      <a:r>
                        <a:rPr lang="en-US" sz="2800">
                          <a:effectLst/>
                        </a:rPr>
                        <a:t>$12,000,000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$3.52</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$3.83</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$4.35</a:t>
                      </a:r>
                      <a:endParaRPr lang="en-US" sz="28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752625">
                <a:tc>
                  <a:txBody>
                    <a:bodyPr/>
                    <a:lstStyle/>
                    <a:p>
                      <a:pPr marL="0" marR="0" algn="ctr">
                        <a:lnSpc>
                          <a:spcPct val="115000"/>
                        </a:lnSpc>
                        <a:spcBef>
                          <a:spcPts val="0"/>
                        </a:spcBef>
                        <a:spcAft>
                          <a:spcPts val="0"/>
                        </a:spcAft>
                      </a:pPr>
                      <a:r>
                        <a:rPr lang="en-US" sz="2800">
                          <a:effectLst/>
                        </a:rPr>
                        <a:t>$14,000,000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$4.10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$4.47</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$5.07</a:t>
                      </a:r>
                      <a:endParaRPr lang="en-US" sz="28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752625">
                <a:tc>
                  <a:txBody>
                    <a:bodyPr/>
                    <a:lstStyle/>
                    <a:p>
                      <a:pPr marL="0" marR="0" algn="ctr">
                        <a:lnSpc>
                          <a:spcPct val="115000"/>
                        </a:lnSpc>
                        <a:spcBef>
                          <a:spcPts val="0"/>
                        </a:spcBef>
                        <a:spcAft>
                          <a:spcPts val="0"/>
                        </a:spcAft>
                      </a:pPr>
                      <a:r>
                        <a:rPr lang="en-US" sz="2800">
                          <a:effectLst/>
                        </a:rPr>
                        <a:t>$16,000,000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$4.69</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a:effectLst/>
                        </a:rPr>
                        <a:t>$5.10</a:t>
                      </a:r>
                      <a:endParaRPr lang="en-US" sz="2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$5.80</a:t>
                      </a:r>
                      <a:endParaRPr lang="en-US" sz="2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42461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Post-referendum steering committee</a:t>
            </a:r>
            <a:endParaRPr lang="en-US" dirty="0"/>
          </a:p>
        </p:txBody>
      </p:sp>
      <p:sp>
        <p:nvSpPr>
          <p:cNvPr id="3" name="Content Placeholder 2"/>
          <p:cNvSpPr>
            <a:spLocks noGrp="1"/>
          </p:cNvSpPr>
          <p:nvPr>
            <p:ph idx="1"/>
          </p:nvPr>
        </p:nvSpPr>
        <p:spPr>
          <a:xfrm>
            <a:off x="822960" y="1100628"/>
            <a:ext cx="7520940" cy="5071572"/>
          </a:xfrm>
        </p:spPr>
        <p:txBody>
          <a:bodyPr>
            <a:normAutofit/>
          </a:bodyPr>
          <a:lstStyle/>
          <a:p>
            <a:r>
              <a:rPr lang="en-US" sz="2400" dirty="0" err="1" smtClean="0"/>
              <a:t>Wendle</a:t>
            </a:r>
            <a:r>
              <a:rPr lang="en-US" sz="2400" dirty="0" smtClean="0"/>
              <a:t> Architects &amp; Engineering</a:t>
            </a:r>
          </a:p>
          <a:p>
            <a:r>
              <a:rPr lang="en-US" sz="2400" dirty="0" smtClean="0"/>
              <a:t>Town Board</a:t>
            </a:r>
          </a:p>
          <a:p>
            <a:r>
              <a:rPr lang="en-US" sz="2400" dirty="0" smtClean="0"/>
              <a:t>Town Engineering Department</a:t>
            </a:r>
          </a:p>
          <a:p>
            <a:r>
              <a:rPr lang="en-US" sz="2400" dirty="0" smtClean="0"/>
              <a:t>(Seniors &amp; Recreation)</a:t>
            </a:r>
          </a:p>
          <a:p>
            <a:endParaRPr lang="en-US" sz="2400" dirty="0" smtClean="0"/>
          </a:p>
          <a:p>
            <a:endParaRPr lang="en-US" sz="2400" dirty="0" smtClean="0"/>
          </a:p>
          <a:p>
            <a:r>
              <a:rPr lang="en-US" sz="2400" dirty="0" smtClean="0"/>
              <a:t>Various issues, obstructions, problems &gt; adjustments &amp; solutions</a:t>
            </a:r>
          </a:p>
          <a:p>
            <a:r>
              <a:rPr lang="en-US" sz="2400" dirty="0" smtClean="0"/>
              <a:t>Federal &amp; State standards &gt; $millions additional</a:t>
            </a:r>
          </a:p>
          <a:p>
            <a:r>
              <a:rPr lang="en-US" sz="2400" dirty="0" smtClean="0"/>
              <a:t>Value Engineering (integrity of project)</a:t>
            </a:r>
          </a:p>
          <a:p>
            <a:r>
              <a:rPr lang="en-US" sz="2400" dirty="0" smtClean="0"/>
              <a:t>Contract bids</a:t>
            </a:r>
          </a:p>
          <a:p>
            <a:endParaRPr lang="en-US" dirty="0" smtClean="0"/>
          </a:p>
          <a:p>
            <a:endParaRPr lang="en-US" dirty="0"/>
          </a:p>
        </p:txBody>
      </p:sp>
    </p:spTree>
    <p:extLst>
      <p:ext uri="{BB962C8B-B14F-4D97-AF65-F5344CB8AC3E}">
        <p14:creationId xmlns:p14="http://schemas.microsoft.com/office/powerpoint/2010/main" val="1731279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09" t="4281" r="2917" b="11686"/>
          <a:stretch/>
        </p:blipFill>
        <p:spPr>
          <a:xfrm>
            <a:off x="25729" y="666751"/>
            <a:ext cx="9092543" cy="5238751"/>
          </a:xfrm>
          <a:prstGeom prst="rect">
            <a:avLst/>
          </a:prstGeom>
        </p:spPr>
      </p:pic>
    </p:spTree>
    <p:extLst>
      <p:ext uri="{BB962C8B-B14F-4D97-AF65-F5344CB8AC3E}">
        <p14:creationId xmlns:p14="http://schemas.microsoft.com/office/powerpoint/2010/main" val="721572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09" t="4281" r="2500" b="11363"/>
          <a:stretch/>
        </p:blipFill>
        <p:spPr>
          <a:xfrm>
            <a:off x="13089" y="800101"/>
            <a:ext cx="9130912" cy="5257801"/>
          </a:xfrm>
          <a:prstGeom prst="rect">
            <a:avLst/>
          </a:prstGeom>
        </p:spPr>
      </p:pic>
    </p:spTree>
    <p:extLst>
      <p:ext uri="{BB962C8B-B14F-4D97-AF65-F5344CB8AC3E}">
        <p14:creationId xmlns:p14="http://schemas.microsoft.com/office/powerpoint/2010/main" val="1267900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544709" y="2376016"/>
            <a:ext cx="5251409" cy="199695"/>
            <a:chOff x="8798943" y="1982471"/>
            <a:chExt cx="2904675" cy="355046"/>
          </a:xfrm>
        </p:grpSpPr>
        <p:sp>
          <p:nvSpPr>
            <p:cNvPr id="5" name="TextBox 4"/>
            <p:cNvSpPr txBox="1"/>
            <p:nvPr/>
          </p:nvSpPr>
          <p:spPr>
            <a:xfrm>
              <a:off x="8798943" y="1982471"/>
              <a:ext cx="423758" cy="355046"/>
            </a:xfrm>
            <a:prstGeom prst="rect">
              <a:avLst/>
            </a:prstGeom>
            <a:solidFill>
              <a:srgbClr val="E49135"/>
            </a:solidFill>
            <a:ln>
              <a:solidFill>
                <a:srgbClr val="E49135"/>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2</a:t>
              </a:r>
            </a:p>
          </p:txBody>
        </p:sp>
        <p:sp>
          <p:nvSpPr>
            <p:cNvPr id="6" name="TextBox 5"/>
            <p:cNvSpPr txBox="1"/>
            <p:nvPr/>
          </p:nvSpPr>
          <p:spPr>
            <a:xfrm>
              <a:off x="9332562" y="1982471"/>
              <a:ext cx="2371056" cy="329364"/>
            </a:xfrm>
            <a:prstGeom prst="rect">
              <a:avLst/>
            </a:prstGeom>
            <a:noFill/>
            <a:ln>
              <a:noFill/>
            </a:ln>
          </p:spPr>
          <p:txBody>
            <a:bodyPr wrap="square" rtlCol="0" anchor="ctr">
              <a:noAutofit/>
            </a:bodyPr>
            <a:lstStyle/>
            <a:p>
              <a:pPr defTabSz="816071"/>
              <a:r>
                <a:rPr lang="en-US" sz="875" spc="188" dirty="0">
                  <a:solidFill>
                    <a:srgbClr val="E49135"/>
                  </a:solidFill>
                  <a:latin typeface="Verdana" panose="020B0604030504040204" pitchFamily="34" charset="0"/>
                  <a:ea typeface="Verdana" panose="020B0604030504040204" pitchFamily="34" charset="0"/>
                  <a:cs typeface="Verdana" panose="020B0604030504040204" pitchFamily="34" charset="0"/>
                </a:rPr>
                <a:t>SCHEMATIC DESIGN (COMPLETED)</a:t>
              </a:r>
            </a:p>
          </p:txBody>
        </p:sp>
      </p:grpSp>
      <p:sp>
        <p:nvSpPr>
          <p:cNvPr id="7" name="TextBox 6"/>
          <p:cNvSpPr txBox="1"/>
          <p:nvPr/>
        </p:nvSpPr>
        <p:spPr>
          <a:xfrm>
            <a:off x="569240" y="1201204"/>
            <a:ext cx="2617155" cy="397055"/>
          </a:xfrm>
          <a:prstGeom prst="rect">
            <a:avLst/>
          </a:prstGeom>
          <a:noFill/>
          <a:ln>
            <a:noFill/>
          </a:ln>
        </p:spPr>
        <p:txBody>
          <a:bodyPr wrap="square" rtlCol="0" anchor="ctr">
            <a:noAutofit/>
          </a:bodyPr>
          <a:lstStyle/>
          <a:p>
            <a:pPr defTabSz="816071"/>
            <a:r>
              <a:rPr lang="en-US" sz="2000" b="1" spc="188" dirty="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rPr>
              <a:t>SCHEDULE</a:t>
            </a:r>
          </a:p>
        </p:txBody>
      </p:sp>
      <p:grpSp>
        <p:nvGrpSpPr>
          <p:cNvPr id="8" name="Group 7"/>
          <p:cNvGrpSpPr/>
          <p:nvPr/>
        </p:nvGrpSpPr>
        <p:grpSpPr>
          <a:xfrm>
            <a:off x="544709" y="2894721"/>
            <a:ext cx="4507211" cy="219767"/>
            <a:chOff x="8798943" y="1972129"/>
            <a:chExt cx="3722388" cy="339706"/>
          </a:xfrm>
        </p:grpSpPr>
        <p:sp>
          <p:nvSpPr>
            <p:cNvPr id="9" name="TextBox 8"/>
            <p:cNvSpPr txBox="1"/>
            <p:nvPr/>
          </p:nvSpPr>
          <p:spPr>
            <a:xfrm>
              <a:off x="8798943" y="1978253"/>
              <a:ext cx="632717" cy="333582"/>
            </a:xfrm>
            <a:prstGeom prst="rect">
              <a:avLst/>
            </a:prstGeom>
            <a:solidFill>
              <a:srgbClr val="A6A6A6"/>
            </a:solidFill>
            <a:ln>
              <a:solidFill>
                <a:srgbClr val="A6A6A6"/>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3</a:t>
              </a:r>
            </a:p>
          </p:txBody>
        </p:sp>
        <p:sp>
          <p:nvSpPr>
            <p:cNvPr id="10" name="TextBox 9"/>
            <p:cNvSpPr txBox="1"/>
            <p:nvPr/>
          </p:nvSpPr>
          <p:spPr>
            <a:xfrm>
              <a:off x="9595695" y="1972129"/>
              <a:ext cx="2925636" cy="296400"/>
            </a:xfrm>
            <a:prstGeom prst="rect">
              <a:avLst/>
            </a:prstGeom>
            <a:noFill/>
            <a:ln>
              <a:noFill/>
            </a:ln>
          </p:spPr>
          <p:txBody>
            <a:bodyPr wrap="square" rtlCol="0" anchor="ctr">
              <a:noAutofit/>
            </a:bodyPr>
            <a:lstStyle/>
            <a:p>
              <a:pPr defTabSz="816071"/>
              <a:r>
                <a:rPr lang="en-US" sz="875" spc="188" dirty="0">
                  <a:solidFill>
                    <a:srgbClr val="A6A6A6"/>
                  </a:solidFill>
                  <a:latin typeface="Verdana" panose="020B0604030504040204" pitchFamily="34" charset="0"/>
                  <a:ea typeface="Verdana" panose="020B0604030504040204" pitchFamily="34" charset="0"/>
                  <a:cs typeface="Verdana" panose="020B0604030504040204" pitchFamily="34" charset="0"/>
                </a:rPr>
                <a:t>DESIGN DEVELOPMENT (COMPLETED)</a:t>
              </a:r>
            </a:p>
          </p:txBody>
        </p:sp>
      </p:grpSp>
      <p:grpSp>
        <p:nvGrpSpPr>
          <p:cNvPr id="11" name="Group 10"/>
          <p:cNvGrpSpPr/>
          <p:nvPr/>
        </p:nvGrpSpPr>
        <p:grpSpPr>
          <a:xfrm>
            <a:off x="544708" y="3433497"/>
            <a:ext cx="4690232" cy="210220"/>
            <a:chOff x="8798943" y="1982472"/>
            <a:chExt cx="4673852" cy="336352"/>
          </a:xfrm>
        </p:grpSpPr>
        <p:sp>
          <p:nvSpPr>
            <p:cNvPr id="12" name="TextBox 11"/>
            <p:cNvSpPr txBox="1"/>
            <p:nvPr/>
          </p:nvSpPr>
          <p:spPr>
            <a:xfrm>
              <a:off x="8798943" y="1982472"/>
              <a:ext cx="763443" cy="329364"/>
            </a:xfrm>
            <a:prstGeom prst="rect">
              <a:avLst/>
            </a:prstGeom>
            <a:solidFill>
              <a:srgbClr val="C9343F"/>
            </a:solidFill>
            <a:ln>
              <a:solidFill>
                <a:srgbClr val="C9343F"/>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4</a:t>
              </a:r>
            </a:p>
          </p:txBody>
        </p:sp>
        <p:sp>
          <p:nvSpPr>
            <p:cNvPr id="13" name="TextBox 12"/>
            <p:cNvSpPr txBox="1"/>
            <p:nvPr/>
          </p:nvSpPr>
          <p:spPr>
            <a:xfrm>
              <a:off x="9760312" y="1982472"/>
              <a:ext cx="3712483" cy="336352"/>
            </a:xfrm>
            <a:prstGeom prst="rect">
              <a:avLst/>
            </a:prstGeom>
            <a:noFill/>
            <a:ln>
              <a:noFill/>
            </a:ln>
          </p:spPr>
          <p:txBody>
            <a:bodyPr wrap="square" rtlCol="0" anchor="ctr">
              <a:noAutofit/>
            </a:bodyPr>
            <a:lstStyle/>
            <a:p>
              <a:pPr defTabSz="816071"/>
              <a:r>
                <a:rPr lang="en-US" sz="875" spc="188" dirty="0">
                  <a:solidFill>
                    <a:srgbClr val="C9343F"/>
                  </a:solidFill>
                  <a:latin typeface="Verdana" panose="020B0604030504040204" pitchFamily="34" charset="0"/>
                  <a:ea typeface="Verdana" panose="020B0604030504040204" pitchFamily="34" charset="0"/>
                  <a:cs typeface="Verdana" panose="020B0604030504040204" pitchFamily="34" charset="0"/>
                </a:rPr>
                <a:t>CONSTRUCTION DOCUMENTS – (COMPLETED)</a:t>
              </a:r>
            </a:p>
          </p:txBody>
        </p:sp>
      </p:grpSp>
      <p:grpSp>
        <p:nvGrpSpPr>
          <p:cNvPr id="14" name="Group 13"/>
          <p:cNvGrpSpPr/>
          <p:nvPr/>
        </p:nvGrpSpPr>
        <p:grpSpPr>
          <a:xfrm>
            <a:off x="544708" y="3962727"/>
            <a:ext cx="5813658" cy="210220"/>
            <a:chOff x="8798943" y="1975484"/>
            <a:chExt cx="5793354" cy="336352"/>
          </a:xfrm>
        </p:grpSpPr>
        <p:sp>
          <p:nvSpPr>
            <p:cNvPr id="15" name="TextBox 14"/>
            <p:cNvSpPr txBox="1"/>
            <p:nvPr/>
          </p:nvSpPr>
          <p:spPr>
            <a:xfrm>
              <a:off x="8798943" y="1982472"/>
              <a:ext cx="763443" cy="329364"/>
            </a:xfrm>
            <a:prstGeom prst="rect">
              <a:avLst/>
            </a:prstGeom>
            <a:solidFill>
              <a:srgbClr val="9BBB59"/>
            </a:solidFill>
            <a:ln>
              <a:solidFill>
                <a:srgbClr val="9BBB59"/>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5</a:t>
              </a:r>
            </a:p>
          </p:txBody>
        </p:sp>
        <p:sp>
          <p:nvSpPr>
            <p:cNvPr id="16" name="TextBox 15"/>
            <p:cNvSpPr txBox="1"/>
            <p:nvPr/>
          </p:nvSpPr>
          <p:spPr>
            <a:xfrm>
              <a:off x="9760312" y="1975484"/>
              <a:ext cx="4831985" cy="336352"/>
            </a:xfrm>
            <a:prstGeom prst="rect">
              <a:avLst/>
            </a:prstGeom>
            <a:noFill/>
            <a:ln>
              <a:noFill/>
            </a:ln>
          </p:spPr>
          <p:txBody>
            <a:bodyPr wrap="square" rtlCol="0" anchor="ctr">
              <a:noAutofit/>
            </a:bodyPr>
            <a:lstStyle/>
            <a:p>
              <a:pPr defTabSz="816071"/>
              <a:r>
                <a:rPr lang="en-US" sz="875" spc="188" dirty="0">
                  <a:solidFill>
                    <a:srgbClr val="9BBB59"/>
                  </a:solidFill>
                  <a:latin typeface="Verdana" panose="020B0604030504040204" pitchFamily="34" charset="0"/>
                  <a:ea typeface="Verdana" panose="020B0604030504040204" pitchFamily="34" charset="0"/>
                  <a:cs typeface="Verdana" panose="020B0604030504040204" pitchFamily="34" charset="0"/>
                </a:rPr>
                <a:t>BIDDING + PRE-CONSTRUCTION – (IN PROGRESS)</a:t>
              </a:r>
            </a:p>
          </p:txBody>
        </p:sp>
      </p:grpSp>
      <p:grpSp>
        <p:nvGrpSpPr>
          <p:cNvPr id="17" name="Group 16"/>
          <p:cNvGrpSpPr/>
          <p:nvPr/>
        </p:nvGrpSpPr>
        <p:grpSpPr>
          <a:xfrm>
            <a:off x="544709" y="4491960"/>
            <a:ext cx="4351757" cy="212833"/>
            <a:chOff x="8798943" y="1971304"/>
            <a:chExt cx="6196940" cy="340532"/>
          </a:xfrm>
        </p:grpSpPr>
        <p:sp>
          <p:nvSpPr>
            <p:cNvPr id="18" name="TextBox 17"/>
            <p:cNvSpPr txBox="1"/>
            <p:nvPr/>
          </p:nvSpPr>
          <p:spPr>
            <a:xfrm>
              <a:off x="8798943" y="1971304"/>
              <a:ext cx="1090959" cy="340532"/>
            </a:xfrm>
            <a:prstGeom prst="rect">
              <a:avLst/>
            </a:prstGeom>
            <a:solidFill>
              <a:srgbClr val="9F8D99"/>
            </a:solidFill>
            <a:ln>
              <a:solidFill>
                <a:srgbClr val="9F8D99"/>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6</a:t>
              </a:r>
            </a:p>
          </p:txBody>
        </p:sp>
        <p:sp>
          <p:nvSpPr>
            <p:cNvPr id="19" name="TextBox 18"/>
            <p:cNvSpPr txBox="1"/>
            <p:nvPr/>
          </p:nvSpPr>
          <p:spPr>
            <a:xfrm>
              <a:off x="10172739" y="1975484"/>
              <a:ext cx="4823144" cy="336352"/>
            </a:xfrm>
            <a:prstGeom prst="rect">
              <a:avLst/>
            </a:prstGeom>
            <a:noFill/>
            <a:ln>
              <a:noFill/>
            </a:ln>
          </p:spPr>
          <p:txBody>
            <a:bodyPr wrap="square" rtlCol="0" anchor="ctr">
              <a:noAutofit/>
            </a:bodyPr>
            <a:lstStyle/>
            <a:p>
              <a:pPr defTabSz="816071"/>
              <a:r>
                <a:rPr lang="en-US" sz="875" spc="188" dirty="0">
                  <a:solidFill>
                    <a:srgbClr val="9F8D99"/>
                  </a:solidFill>
                  <a:latin typeface="Verdana" panose="020B0604030504040204" pitchFamily="34" charset="0"/>
                  <a:ea typeface="Verdana" panose="020B0604030504040204" pitchFamily="34" charset="0"/>
                  <a:cs typeface="Verdana" panose="020B0604030504040204" pitchFamily="34" charset="0"/>
                </a:rPr>
                <a:t>CONSTRUCTION START – OCTOBER 2018</a:t>
              </a:r>
            </a:p>
          </p:txBody>
        </p:sp>
      </p:grpSp>
      <p:grpSp>
        <p:nvGrpSpPr>
          <p:cNvPr id="20" name="Group 19"/>
          <p:cNvGrpSpPr/>
          <p:nvPr/>
        </p:nvGrpSpPr>
        <p:grpSpPr>
          <a:xfrm>
            <a:off x="544708" y="1807438"/>
            <a:ext cx="6176192" cy="249566"/>
            <a:chOff x="8798943" y="1982470"/>
            <a:chExt cx="1800475" cy="329365"/>
          </a:xfrm>
        </p:grpSpPr>
        <p:sp>
          <p:nvSpPr>
            <p:cNvPr id="21" name="TextBox 20"/>
            <p:cNvSpPr txBox="1"/>
            <p:nvPr/>
          </p:nvSpPr>
          <p:spPr>
            <a:xfrm>
              <a:off x="8798943" y="1982470"/>
              <a:ext cx="223338" cy="300158"/>
            </a:xfrm>
            <a:prstGeom prst="rect">
              <a:avLst/>
            </a:prstGeom>
            <a:solidFill>
              <a:srgbClr val="738F9B"/>
            </a:solidFill>
            <a:ln>
              <a:solidFill>
                <a:srgbClr val="738F9B"/>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1</a:t>
              </a:r>
            </a:p>
          </p:txBody>
        </p:sp>
        <p:sp>
          <p:nvSpPr>
            <p:cNvPr id="22" name="TextBox 21"/>
            <p:cNvSpPr txBox="1"/>
            <p:nvPr/>
          </p:nvSpPr>
          <p:spPr>
            <a:xfrm>
              <a:off x="9080182" y="1982471"/>
              <a:ext cx="1519236" cy="329364"/>
            </a:xfrm>
            <a:prstGeom prst="rect">
              <a:avLst/>
            </a:prstGeom>
            <a:noFill/>
            <a:ln>
              <a:noFill/>
            </a:ln>
          </p:spPr>
          <p:txBody>
            <a:bodyPr wrap="square" rtlCol="0" anchor="ctr">
              <a:noAutofit/>
            </a:bodyPr>
            <a:lstStyle/>
            <a:p>
              <a:pPr defTabSz="816071"/>
              <a:r>
                <a:rPr lang="en-US" sz="875" spc="188" dirty="0">
                  <a:solidFill>
                    <a:srgbClr val="738F9B"/>
                  </a:solidFill>
                  <a:latin typeface="Verdana" panose="020B0604030504040204" pitchFamily="34" charset="0"/>
                  <a:ea typeface="Verdana" panose="020B0604030504040204" pitchFamily="34" charset="0"/>
                  <a:cs typeface="Verdana" panose="020B0604030504040204" pitchFamily="34" charset="0"/>
                </a:rPr>
                <a:t>PROGRAMMING + CONCEPT DESIGN (COMPLETED)</a:t>
              </a:r>
            </a:p>
          </p:txBody>
        </p:sp>
      </p:grpSp>
      <p:grpSp>
        <p:nvGrpSpPr>
          <p:cNvPr id="2" name="Group 1"/>
          <p:cNvGrpSpPr/>
          <p:nvPr/>
        </p:nvGrpSpPr>
        <p:grpSpPr>
          <a:xfrm>
            <a:off x="544708" y="5023803"/>
            <a:ext cx="5762450" cy="212833"/>
            <a:chOff x="871532" y="6834073"/>
            <a:chExt cx="9219919" cy="340532"/>
          </a:xfrm>
        </p:grpSpPr>
        <p:sp>
          <p:nvSpPr>
            <p:cNvPr id="25" name="TextBox 24"/>
            <p:cNvSpPr txBox="1"/>
            <p:nvPr/>
          </p:nvSpPr>
          <p:spPr>
            <a:xfrm>
              <a:off x="2454365" y="6834073"/>
              <a:ext cx="7637086" cy="336352"/>
            </a:xfrm>
            <a:prstGeom prst="rect">
              <a:avLst/>
            </a:prstGeom>
            <a:noFill/>
            <a:ln>
              <a:noFill/>
            </a:ln>
          </p:spPr>
          <p:txBody>
            <a:bodyPr wrap="square" rtlCol="0" anchor="ctr">
              <a:noAutofit/>
            </a:bodyPr>
            <a:lstStyle/>
            <a:p>
              <a:pPr defTabSz="816071"/>
              <a:r>
                <a:rPr lang="en-US" sz="875" spc="188" dirty="0">
                  <a:solidFill>
                    <a:srgbClr val="4F81BD">
                      <a:lumMod val="60000"/>
                      <a:lumOff val="40000"/>
                    </a:srgbClr>
                  </a:solidFill>
                  <a:latin typeface="Verdana" panose="020B0604030504040204" pitchFamily="34" charset="0"/>
                  <a:ea typeface="Verdana" panose="020B0604030504040204" pitchFamily="34" charset="0"/>
                  <a:cs typeface="Verdana" panose="020B0604030504040204" pitchFamily="34" charset="0"/>
                </a:rPr>
                <a:t>CONSTRUCTION COMPLETION – WINTER 2020</a:t>
              </a:r>
            </a:p>
          </p:txBody>
        </p:sp>
        <p:sp>
          <p:nvSpPr>
            <p:cNvPr id="29" name="TextBox 28"/>
            <p:cNvSpPr txBox="1"/>
            <p:nvPr/>
          </p:nvSpPr>
          <p:spPr>
            <a:xfrm>
              <a:off x="871532" y="6834073"/>
              <a:ext cx="1225789" cy="340532"/>
            </a:xfrm>
            <a:prstGeom prst="rect">
              <a:avLst/>
            </a:prstGeom>
            <a:solidFill>
              <a:schemeClr val="tx2">
                <a:lumMod val="60000"/>
                <a:lumOff val="40000"/>
              </a:schemeClr>
            </a:solidFill>
            <a:ln>
              <a:solidFill>
                <a:schemeClr val="tx2">
                  <a:lumMod val="60000"/>
                  <a:lumOff val="40000"/>
                </a:schemeClr>
              </a:solidFill>
            </a:ln>
          </p:spPr>
          <p:txBody>
            <a:bodyPr wrap="square" rtlCol="0" anchor="ctr">
              <a:noAutofit/>
            </a:bodyPr>
            <a:lstStyle/>
            <a:p>
              <a:pPr algn="r" defTabSz="816071"/>
              <a:r>
                <a:rPr lang="en-US" sz="1000" b="1" dirty="0">
                  <a:solidFill>
                    <a:prstClr val="white"/>
                  </a:solidFill>
                  <a:latin typeface="Century Gothic" panose="020B0502020202020204" pitchFamily="34" charset="0"/>
                  <a:ea typeface="Verdana" panose="020B0604030504040204" pitchFamily="34" charset="0"/>
                  <a:cs typeface="Verdana" panose="020B0604030504040204" pitchFamily="34" charset="0"/>
                </a:rPr>
                <a:t>7</a:t>
              </a:r>
            </a:p>
          </p:txBody>
        </p:sp>
      </p:grpSp>
      <p:grpSp>
        <p:nvGrpSpPr>
          <p:cNvPr id="3" name="Group 2"/>
          <p:cNvGrpSpPr/>
          <p:nvPr/>
        </p:nvGrpSpPr>
        <p:grpSpPr>
          <a:xfrm>
            <a:off x="544709" y="5549323"/>
            <a:ext cx="4971135" cy="219154"/>
            <a:chOff x="910783" y="7617486"/>
            <a:chExt cx="7953816" cy="350646"/>
          </a:xfrm>
        </p:grpSpPr>
        <p:sp>
          <p:nvSpPr>
            <p:cNvPr id="28" name="TextBox 27"/>
            <p:cNvSpPr txBox="1"/>
            <p:nvPr/>
          </p:nvSpPr>
          <p:spPr>
            <a:xfrm>
              <a:off x="2454363" y="7617486"/>
              <a:ext cx="6410236" cy="336352"/>
            </a:xfrm>
            <a:prstGeom prst="rect">
              <a:avLst/>
            </a:prstGeom>
            <a:noFill/>
            <a:ln>
              <a:noFill/>
            </a:ln>
          </p:spPr>
          <p:txBody>
            <a:bodyPr wrap="square" rtlCol="0" anchor="ctr">
              <a:noAutofit/>
            </a:bodyPr>
            <a:lstStyle/>
            <a:p>
              <a:pPr defTabSz="816071"/>
              <a:r>
                <a:rPr lang="en-US" sz="875" spc="188" dirty="0">
                  <a:solidFill>
                    <a:prstClr val="white"/>
                  </a:solidFill>
                  <a:latin typeface="Verdana" panose="020B0604030504040204" pitchFamily="34" charset="0"/>
                  <a:ea typeface="Verdana" panose="020B0604030504040204" pitchFamily="34" charset="0"/>
                  <a:cs typeface="Verdana" panose="020B0604030504040204" pitchFamily="34" charset="0"/>
                </a:rPr>
                <a:t>BUILDING OCCUPANCY– SPRING 2020</a:t>
              </a:r>
            </a:p>
          </p:txBody>
        </p:sp>
        <p:sp>
          <p:nvSpPr>
            <p:cNvPr id="30" name="TextBox 29"/>
            <p:cNvSpPr txBox="1"/>
            <p:nvPr/>
          </p:nvSpPr>
          <p:spPr>
            <a:xfrm>
              <a:off x="910783" y="7627600"/>
              <a:ext cx="1225789" cy="340532"/>
            </a:xfrm>
            <a:prstGeom prst="rect">
              <a:avLst/>
            </a:prstGeom>
            <a:solidFill>
              <a:schemeClr val="bg1"/>
            </a:solidFill>
            <a:ln>
              <a:solidFill>
                <a:schemeClr val="bg1"/>
              </a:solidFill>
            </a:ln>
          </p:spPr>
          <p:txBody>
            <a:bodyPr wrap="square" rtlCol="0" anchor="ctr">
              <a:noAutofit/>
            </a:bodyPr>
            <a:lstStyle/>
            <a:p>
              <a:pPr algn="r" defTabSz="816071"/>
              <a:r>
                <a:rPr lang="en-US" sz="1000" b="1" dirty="0">
                  <a:solidFill>
                    <a:prstClr val="black"/>
                  </a:solidFill>
                  <a:latin typeface="Century Gothic" panose="020B0502020202020204" pitchFamily="34" charset="0"/>
                  <a:ea typeface="Verdana" panose="020B0604030504040204" pitchFamily="34" charset="0"/>
                  <a:cs typeface="Verdana" panose="020B0604030504040204" pitchFamily="34" charset="0"/>
                </a:rPr>
                <a:t>8</a:t>
              </a:r>
            </a:p>
          </p:txBody>
        </p:sp>
      </p:grpSp>
    </p:spTree>
    <p:extLst>
      <p:ext uri="{BB962C8B-B14F-4D97-AF65-F5344CB8AC3E}">
        <p14:creationId xmlns:p14="http://schemas.microsoft.com/office/powerpoint/2010/main" val="1356817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2018 </a:t>
            </a:r>
            <a:br>
              <a:rPr lang="en-US" dirty="0"/>
            </a:br>
            <a:r>
              <a:rPr lang="en-US" dirty="0" smtClean="0"/>
              <a:t>Project Alternates</a:t>
            </a:r>
            <a:br>
              <a:rPr lang="en-US" dirty="0" smtClean="0"/>
            </a:br>
            <a:r>
              <a:rPr lang="en-US" sz="1600" dirty="0" smtClean="0"/>
              <a:t>(in order of priority)</a:t>
            </a:r>
            <a:endParaRPr lang="en-US" sz="1600" dirty="0"/>
          </a:p>
        </p:txBody>
      </p:sp>
      <p:grpSp>
        <p:nvGrpSpPr>
          <p:cNvPr id="7" name="Group 6"/>
          <p:cNvGrpSpPr/>
          <p:nvPr/>
        </p:nvGrpSpPr>
        <p:grpSpPr>
          <a:xfrm>
            <a:off x="514350" y="1888811"/>
            <a:ext cx="8431530" cy="6633098"/>
            <a:chOff x="514350" y="1888809"/>
            <a:chExt cx="8431530" cy="6633098"/>
          </a:xfrm>
        </p:grpSpPr>
        <p:sp>
          <p:nvSpPr>
            <p:cNvPr id="5" name="Content Placeholder 2"/>
            <p:cNvSpPr txBox="1">
              <a:spLocks/>
            </p:cNvSpPr>
            <p:nvPr/>
          </p:nvSpPr>
          <p:spPr>
            <a:xfrm>
              <a:off x="514350" y="1888809"/>
              <a:ext cx="8431530" cy="663309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400" b="1" dirty="0" smtClean="0"/>
                <a:t>ACCEPTED ALTERNATES</a:t>
              </a:r>
            </a:p>
            <a:p>
              <a:pPr marL="0" lvl="1" indent="0">
                <a:spcBef>
                  <a:spcPts val="0"/>
                </a:spcBef>
                <a:buNone/>
              </a:pPr>
              <a:endParaRPr lang="en-US" sz="800" dirty="0" smtClean="0"/>
            </a:p>
            <a:p>
              <a:pPr marL="0" lvl="1" indent="0">
                <a:buNone/>
              </a:pPr>
              <a:r>
                <a:rPr lang="en-US" sz="1400" b="1" dirty="0" smtClean="0"/>
                <a:t>Alternate No. 1	Delete Porte </a:t>
              </a:r>
              <a:r>
                <a:rPr lang="en-US" sz="1400" b="1" dirty="0" err="1" smtClean="0"/>
                <a:t>Cochere</a:t>
              </a:r>
              <a:endParaRPr lang="en-US" sz="1400" b="1" dirty="0" smtClean="0"/>
            </a:p>
            <a:p>
              <a:pPr marL="0" indent="0" fontAlgn="b">
                <a:buNone/>
              </a:pPr>
              <a:r>
                <a:rPr lang="en-US" sz="1400" b="1" dirty="0" smtClean="0"/>
                <a:t>Alternate No. 2	</a:t>
              </a:r>
              <a:r>
                <a:rPr lang="en-US" sz="1400" b="1" dirty="0"/>
                <a:t>Delete Millwork (Approximately 50%) Beyond the Classroom </a:t>
              </a:r>
              <a:r>
                <a:rPr lang="en-US" sz="1400" b="1" dirty="0" smtClean="0"/>
                <a:t>Millwork</a:t>
              </a:r>
            </a:p>
            <a:p>
              <a:pPr marL="0" indent="0" fontAlgn="b">
                <a:buNone/>
              </a:pPr>
              <a:r>
                <a:rPr lang="en-US" sz="1400" b="1" dirty="0" smtClean="0">
                  <a:solidFill>
                    <a:srgbClr val="000000"/>
                  </a:solidFill>
                  <a:latin typeface="Calibri" panose="020F0502020204030204" pitchFamily="34" charset="0"/>
                </a:rPr>
                <a:t>Alternate No. 3	</a:t>
              </a:r>
              <a:r>
                <a:rPr lang="en-US" sz="1400" b="1" dirty="0"/>
                <a:t>Replace Standing Seam Roof With Asphalt </a:t>
              </a:r>
              <a:r>
                <a:rPr lang="en-US" sz="1400" b="1" dirty="0" smtClean="0"/>
                <a:t>Shingles</a:t>
              </a:r>
            </a:p>
            <a:p>
              <a:pPr marL="0" indent="0" fontAlgn="b">
                <a:buNone/>
              </a:pPr>
              <a:r>
                <a:rPr lang="en-US" sz="1400" b="1" dirty="0">
                  <a:solidFill>
                    <a:srgbClr val="000000"/>
                  </a:solidFill>
                  <a:latin typeface="Calibri" panose="020F0502020204030204" pitchFamily="34" charset="0"/>
                </a:rPr>
                <a:t>Alternate No. 11	</a:t>
              </a:r>
              <a:r>
                <a:rPr lang="en-US" sz="1400" b="1" dirty="0"/>
                <a:t>Cost to replace use of Structural Fill below site area only with prepared, tested, 			compacted and approved on-site soils from on-site soil material </a:t>
              </a:r>
              <a:r>
                <a:rPr lang="en-US" sz="1400" b="1" dirty="0" err="1"/>
                <a:t>stickpile</a:t>
              </a:r>
              <a:r>
                <a:rPr lang="en-US" sz="1400" b="1" dirty="0"/>
                <a:t> noted on plan</a:t>
              </a:r>
              <a:endParaRPr lang="en-US" sz="1400" b="1" dirty="0">
                <a:solidFill>
                  <a:srgbClr val="000000"/>
                </a:solidFill>
                <a:latin typeface="Calibri" panose="020F0502020204030204" pitchFamily="34" charset="0"/>
              </a:endParaRPr>
            </a:p>
            <a:p>
              <a:pPr marL="0" indent="0" fontAlgn="b">
                <a:spcBef>
                  <a:spcPts val="0"/>
                </a:spcBef>
                <a:buNone/>
              </a:pPr>
              <a:endParaRPr lang="en-US" sz="1400" dirty="0" smtClean="0">
                <a:solidFill>
                  <a:srgbClr val="000000"/>
                </a:solidFill>
                <a:latin typeface="Calibri" panose="020F0502020204030204" pitchFamily="34" charset="0"/>
              </a:endParaRPr>
            </a:p>
            <a:p>
              <a:pPr marL="0" indent="0" fontAlgn="b">
                <a:spcBef>
                  <a:spcPts val="0"/>
                </a:spcBef>
                <a:buNone/>
              </a:pPr>
              <a:r>
                <a:rPr lang="en-US" sz="1400" dirty="0" smtClean="0">
                  <a:solidFill>
                    <a:srgbClr val="000000"/>
                  </a:solidFill>
                  <a:latin typeface="Calibri" panose="020F0502020204030204" pitchFamily="34" charset="0"/>
                </a:rPr>
                <a:t>UNACCEPTED ALTERNATES (prices held for 15 months)</a:t>
              </a:r>
            </a:p>
            <a:p>
              <a:pPr marL="0" indent="0" fontAlgn="b">
                <a:spcBef>
                  <a:spcPts val="0"/>
                </a:spcBef>
                <a:buNone/>
              </a:pPr>
              <a:endParaRPr lang="en-US" sz="800" dirty="0" smtClean="0">
                <a:solidFill>
                  <a:srgbClr val="000000"/>
                </a:solidFill>
                <a:latin typeface="Calibri" panose="020F0502020204030204" pitchFamily="34" charset="0"/>
              </a:endParaRPr>
            </a:p>
            <a:p>
              <a:pPr marL="0" indent="0" fontAlgn="b">
                <a:spcBef>
                  <a:spcPts val="0"/>
                </a:spcBef>
                <a:buNone/>
              </a:pPr>
              <a:r>
                <a:rPr lang="en-US" sz="1400" dirty="0" smtClean="0">
                  <a:solidFill>
                    <a:srgbClr val="000000"/>
                  </a:solidFill>
                  <a:latin typeface="Calibri" panose="020F0502020204030204" pitchFamily="34" charset="0"/>
                </a:rPr>
                <a:t>Alternate No. 4	</a:t>
              </a:r>
              <a:r>
                <a:rPr lang="en-US" sz="1400" dirty="0"/>
                <a:t>Add Gym Interior Fit Out</a:t>
              </a:r>
              <a:endParaRPr lang="en-US" sz="1400" dirty="0">
                <a:solidFill>
                  <a:srgbClr val="000000"/>
                </a:solidFill>
                <a:latin typeface="Calibri" panose="020F0502020204030204" pitchFamily="34" charset="0"/>
              </a:endParaRPr>
            </a:p>
            <a:p>
              <a:pPr marL="0" indent="0" fontAlgn="b">
                <a:buNone/>
              </a:pPr>
              <a:r>
                <a:rPr lang="en-US" sz="1400" dirty="0" smtClean="0">
                  <a:solidFill>
                    <a:srgbClr val="000000"/>
                  </a:solidFill>
                  <a:latin typeface="Calibri" panose="020F0502020204030204" pitchFamily="34" charset="0"/>
                </a:rPr>
                <a:t>Alternate No. 5	</a:t>
              </a:r>
              <a:r>
                <a:rPr lang="en-US" sz="1400" dirty="0"/>
                <a:t>Add Senior Fit </a:t>
              </a:r>
              <a:r>
                <a:rPr lang="en-US" sz="1400" dirty="0" smtClean="0"/>
                <a:t>Out</a:t>
              </a:r>
            </a:p>
            <a:p>
              <a:pPr marL="0" indent="0" fontAlgn="b">
                <a:buNone/>
              </a:pPr>
              <a:r>
                <a:rPr lang="en-US" sz="1400" dirty="0" smtClean="0">
                  <a:solidFill>
                    <a:srgbClr val="000000"/>
                  </a:solidFill>
                  <a:latin typeface="Calibri" panose="020F0502020204030204" pitchFamily="34" charset="0"/>
                </a:rPr>
                <a:t>Alternate No. 6	</a:t>
              </a:r>
              <a:r>
                <a:rPr lang="en-US" sz="1400" dirty="0"/>
                <a:t>Add Recreation Fit </a:t>
              </a:r>
              <a:r>
                <a:rPr lang="en-US" sz="1400" dirty="0" smtClean="0"/>
                <a:t>Out</a:t>
              </a:r>
            </a:p>
            <a:p>
              <a:pPr marL="0" indent="0" fontAlgn="b">
                <a:buNone/>
              </a:pPr>
              <a:r>
                <a:rPr lang="en-US" sz="1400" dirty="0">
                  <a:solidFill>
                    <a:srgbClr val="000000"/>
                  </a:solidFill>
                  <a:latin typeface="Calibri" panose="020F0502020204030204" pitchFamily="34" charset="0"/>
                </a:rPr>
                <a:t>Alternate No. 3	</a:t>
              </a:r>
              <a:r>
                <a:rPr lang="en-US" sz="1400" dirty="0" smtClean="0">
                  <a:solidFill>
                    <a:srgbClr val="000000"/>
                  </a:solidFill>
                  <a:latin typeface="Calibri" panose="020F0502020204030204" pitchFamily="34" charset="0"/>
                </a:rPr>
                <a:t>Add </a:t>
              </a:r>
              <a:r>
                <a:rPr lang="en-US" sz="1400" dirty="0" smtClean="0"/>
                <a:t>Standing </a:t>
              </a:r>
              <a:r>
                <a:rPr lang="en-US" sz="1400" dirty="0"/>
                <a:t>Seam Roof </a:t>
              </a:r>
              <a:endParaRPr lang="en-US" sz="1400" dirty="0" smtClean="0"/>
            </a:p>
            <a:p>
              <a:pPr marL="0" indent="0" fontAlgn="b">
                <a:buNone/>
              </a:pPr>
              <a:r>
                <a:rPr lang="en-US" sz="1400" dirty="0" smtClean="0">
                  <a:solidFill>
                    <a:srgbClr val="000000"/>
                  </a:solidFill>
                  <a:latin typeface="Calibri" panose="020F0502020204030204" pitchFamily="34" charset="0"/>
                </a:rPr>
                <a:t>Alternate No. 7	</a:t>
              </a:r>
              <a:r>
                <a:rPr lang="en-US" sz="1400" dirty="0"/>
                <a:t>Diesel Generator Alternate</a:t>
              </a:r>
              <a:endParaRPr lang="en-US" sz="1400" dirty="0">
                <a:solidFill>
                  <a:srgbClr val="000000"/>
                </a:solidFill>
                <a:latin typeface="Calibri" panose="020F0502020204030204" pitchFamily="34" charset="0"/>
              </a:endParaRPr>
            </a:p>
            <a:p>
              <a:pPr marL="0" indent="0" fontAlgn="b">
                <a:buNone/>
              </a:pPr>
              <a:r>
                <a:rPr lang="en-US" sz="1400" dirty="0" smtClean="0">
                  <a:solidFill>
                    <a:srgbClr val="000000"/>
                  </a:solidFill>
                  <a:latin typeface="Calibri" panose="020F0502020204030204" pitchFamily="34" charset="0"/>
                </a:rPr>
                <a:t>Alternate No. 8	</a:t>
              </a:r>
              <a:r>
                <a:rPr lang="en-US" sz="1400" dirty="0"/>
                <a:t>Add North Parking Lot (By Contractor</a:t>
              </a:r>
              <a:r>
                <a:rPr lang="en-US" sz="1400" dirty="0" smtClean="0"/>
                <a:t>)</a:t>
              </a:r>
            </a:p>
            <a:p>
              <a:pPr marL="0" indent="0" fontAlgn="b">
                <a:buNone/>
              </a:pPr>
              <a:r>
                <a:rPr lang="en-US" sz="1400" dirty="0" smtClean="0">
                  <a:solidFill>
                    <a:srgbClr val="000000"/>
                  </a:solidFill>
                  <a:latin typeface="Calibri" panose="020F0502020204030204" pitchFamily="34" charset="0"/>
                </a:rPr>
                <a:t>Alternate No. 9	</a:t>
              </a:r>
              <a:r>
                <a:rPr lang="en-US" sz="1400" dirty="0"/>
                <a:t>Add Locker Room Fit </a:t>
              </a:r>
              <a:r>
                <a:rPr lang="en-US" sz="1400" dirty="0" smtClean="0"/>
                <a:t>Out</a:t>
              </a:r>
            </a:p>
            <a:p>
              <a:pPr marL="0" indent="0" fontAlgn="b">
                <a:buNone/>
              </a:pPr>
              <a:r>
                <a:rPr lang="en-US" sz="1400" dirty="0" smtClean="0">
                  <a:solidFill>
                    <a:srgbClr val="000000"/>
                  </a:solidFill>
                  <a:latin typeface="Calibri" panose="020F0502020204030204" pitchFamily="34" charset="0"/>
                </a:rPr>
                <a:t>Alternate No. 10	</a:t>
              </a:r>
              <a:r>
                <a:rPr lang="en-US" sz="1400" dirty="0"/>
                <a:t>Add Restroom and Shower Fit </a:t>
              </a:r>
              <a:r>
                <a:rPr lang="en-US" sz="1400" dirty="0" smtClean="0"/>
                <a:t>Out</a:t>
              </a:r>
            </a:p>
            <a:p>
              <a:pPr fontAlgn="b"/>
              <a:endParaRPr lang="en-US" sz="1400" dirty="0">
                <a:solidFill>
                  <a:srgbClr val="000000"/>
                </a:solidFill>
                <a:latin typeface="Calibri" panose="020F0502020204030204" pitchFamily="34" charset="0"/>
              </a:endParaRPr>
            </a:p>
            <a:p>
              <a:pPr fontAlgn="b"/>
              <a:endParaRPr lang="en-US" sz="1400" dirty="0">
                <a:solidFill>
                  <a:srgbClr val="000000"/>
                </a:solidFill>
                <a:latin typeface="Calibri" panose="020F0502020204030204" pitchFamily="34" charset="0"/>
              </a:endParaRPr>
            </a:p>
            <a:p>
              <a:pPr marL="0" indent="0">
                <a:buNone/>
              </a:pPr>
              <a:endParaRPr lang="en-US" dirty="0" smtClean="0"/>
            </a:p>
            <a:p>
              <a:pPr marL="0" indent="0">
                <a:buFont typeface="Arial" panose="020B0604020202020204" pitchFamily="34" charset="0"/>
                <a:buNone/>
              </a:pPr>
              <a:endParaRPr lang="en-US" dirty="0"/>
            </a:p>
          </p:txBody>
        </p:sp>
        <p:cxnSp>
          <p:nvCxnSpPr>
            <p:cNvPr id="4" name="Straight Connector 3"/>
            <p:cNvCxnSpPr/>
            <p:nvPr/>
          </p:nvCxnSpPr>
          <p:spPr>
            <a:xfrm>
              <a:off x="549760" y="3697045"/>
              <a:ext cx="83607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6744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014" y="1447801"/>
            <a:ext cx="6400800" cy="3539430"/>
          </a:xfrm>
          <a:prstGeom prst="rect">
            <a:avLst/>
          </a:prstGeom>
        </p:spPr>
        <p:txBody>
          <a:bodyPr wrap="square">
            <a:spAutoFit/>
          </a:bodyPr>
          <a:lstStyle/>
          <a:p>
            <a:r>
              <a:rPr lang="en-US" sz="2800" b="1" dirty="0" smtClean="0">
                <a:latin typeface="Palatino Linotype" panose="02040502050505030304" pitchFamily="18" charset="0"/>
              </a:rPr>
              <a:t>CONTEXT</a:t>
            </a:r>
            <a:r>
              <a:rPr lang="en-US" sz="2800" dirty="0" smtClean="0">
                <a:latin typeface="Palatino Linotype" panose="02040502050505030304" pitchFamily="18" charset="0"/>
              </a:rPr>
              <a:t>. The </a:t>
            </a:r>
            <a:r>
              <a:rPr lang="en-US" sz="2800" dirty="0">
                <a:latin typeface="Palatino Linotype" panose="02040502050505030304" pitchFamily="18" charset="0"/>
              </a:rPr>
              <a:t>over 65 and under 18 </a:t>
            </a:r>
          </a:p>
          <a:p>
            <a:r>
              <a:rPr lang="en-US" sz="2800" dirty="0">
                <a:latin typeface="Palatino Linotype" panose="02040502050505030304" pitchFamily="18" charset="0"/>
              </a:rPr>
              <a:t>populations have been on the rise in recent years, causing </a:t>
            </a:r>
            <a:r>
              <a:rPr lang="en-US" sz="2800" dirty="0" smtClean="0">
                <a:latin typeface="Palatino Linotype" panose="02040502050505030304" pitchFamily="18" charset="0"/>
              </a:rPr>
              <a:t>overcrowding </a:t>
            </a:r>
            <a:r>
              <a:rPr lang="en-US" sz="2800" dirty="0">
                <a:latin typeface="Palatino Linotype" panose="02040502050505030304" pitchFamily="18" charset="0"/>
              </a:rPr>
              <a:t>at the senior center and within the existing </a:t>
            </a:r>
            <a:r>
              <a:rPr lang="en-US" sz="2800" dirty="0" smtClean="0">
                <a:latin typeface="Palatino Linotype" panose="02040502050505030304" pitchFamily="18" charset="0"/>
              </a:rPr>
              <a:t>recreation </a:t>
            </a:r>
            <a:r>
              <a:rPr lang="en-US" sz="2800" dirty="0">
                <a:latin typeface="Palatino Linotype" panose="02040502050505030304" pitchFamily="18" charset="0"/>
              </a:rPr>
              <a:t>programs. </a:t>
            </a:r>
            <a:endParaRPr lang="en-US" sz="2800" dirty="0" smtClean="0">
              <a:latin typeface="Palatino Linotype" panose="02040502050505030304" pitchFamily="18" charset="0"/>
            </a:endParaRPr>
          </a:p>
          <a:p>
            <a:endParaRPr lang="en-US" sz="2800" dirty="0" smtClean="0">
              <a:latin typeface="Palatino Linotype" panose="02040502050505030304" pitchFamily="18" charset="0"/>
            </a:endParaRPr>
          </a:p>
          <a:p>
            <a:r>
              <a:rPr lang="en-US" sz="2800" i="1" dirty="0" smtClean="0">
                <a:latin typeface="Palatino Linotype" panose="02040502050505030304" pitchFamily="18" charset="0"/>
              </a:rPr>
              <a:t>This growth is projected to continue for the next several decades.</a:t>
            </a:r>
            <a:endParaRPr lang="en-US" sz="2800" i="1" dirty="0">
              <a:latin typeface="Palatino Linotype" panose="02040502050505030304" pitchFamily="18" charset="0"/>
            </a:endParaRPr>
          </a:p>
        </p:txBody>
      </p:sp>
    </p:spTree>
    <p:extLst>
      <p:ext uri="{BB962C8B-B14F-4D97-AF65-F5344CB8AC3E}">
        <p14:creationId xmlns:p14="http://schemas.microsoft.com/office/powerpoint/2010/main" val="2696622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8439150" cy="1325563"/>
          </a:xfrm>
        </p:spPr>
        <p:txBody>
          <a:bodyPr>
            <a:normAutofit fontScale="90000"/>
          </a:bodyPr>
          <a:lstStyle/>
          <a:p>
            <a:pPr algn="ctr"/>
            <a:r>
              <a:rPr lang="en-US" sz="4000" dirty="0" smtClean="0"/>
              <a:t>2018 </a:t>
            </a:r>
            <a:br>
              <a:rPr lang="en-US" sz="4000" dirty="0" smtClean="0"/>
            </a:br>
            <a:r>
              <a:rPr lang="en-US" sz="4000" dirty="0" smtClean="0"/>
              <a:t>Project Contract Award Summary</a:t>
            </a:r>
            <a:endParaRPr lang="en-US" sz="4000" dirty="0"/>
          </a:p>
        </p:txBody>
      </p:sp>
      <p:sp>
        <p:nvSpPr>
          <p:cNvPr id="3" name="Content Placeholder 2"/>
          <p:cNvSpPr>
            <a:spLocks noGrp="1"/>
          </p:cNvSpPr>
          <p:nvPr>
            <p:ph idx="1"/>
          </p:nvPr>
        </p:nvSpPr>
        <p:spPr>
          <a:xfrm>
            <a:off x="251460" y="2160985"/>
            <a:ext cx="8412480" cy="2030016"/>
          </a:xfrm>
        </p:spPr>
        <p:txBody>
          <a:bodyPr>
            <a:normAutofit/>
          </a:bodyPr>
          <a:lstStyle/>
          <a:p>
            <a:pPr marL="342900" lvl="1" indent="0">
              <a:buNone/>
            </a:pPr>
            <a:r>
              <a:rPr lang="en-US" sz="1600" dirty="0" smtClean="0"/>
              <a:t>General: 		Javen Construction		$                12,095,328</a:t>
            </a:r>
          </a:p>
          <a:p>
            <a:pPr marL="342900" lvl="1" indent="0">
              <a:buNone/>
            </a:pPr>
            <a:r>
              <a:rPr lang="en-US" sz="1600" dirty="0" smtClean="0"/>
              <a:t>HVAC: 			DV Brown			$	1,207,000</a:t>
            </a:r>
          </a:p>
          <a:p>
            <a:pPr marL="342900" lvl="1" indent="0">
              <a:buNone/>
            </a:pPr>
            <a:r>
              <a:rPr lang="en-US" sz="1600" dirty="0" smtClean="0"/>
              <a:t>Electrical: 		IPL			$	1,739,100</a:t>
            </a:r>
          </a:p>
          <a:p>
            <a:pPr marL="342900" lvl="1" indent="0">
              <a:buNone/>
            </a:pPr>
            <a:r>
              <a:rPr lang="en-US" sz="1600" dirty="0" smtClean="0"/>
              <a:t>Plumbing: 		</a:t>
            </a:r>
            <a:r>
              <a:rPr lang="en-US" sz="1600" dirty="0" err="1" smtClean="0"/>
              <a:t>Numarco</a:t>
            </a:r>
            <a:r>
              <a:rPr lang="en-US" sz="1600" dirty="0" smtClean="0"/>
              <a:t>			$	   642,000</a:t>
            </a:r>
          </a:p>
          <a:p>
            <a:pPr marL="342900" lvl="1" indent="0">
              <a:buNone/>
            </a:pPr>
            <a:r>
              <a:rPr lang="en-US" sz="1600" u="sng" dirty="0" smtClean="0"/>
              <a:t>Fire Protection:		WT </a:t>
            </a:r>
            <a:r>
              <a:rPr lang="en-US" sz="1600" u="sng" dirty="0" err="1" smtClean="0"/>
              <a:t>Spaeder</a:t>
            </a:r>
            <a:r>
              <a:rPr lang="en-US" sz="1600" u="sng" dirty="0" smtClean="0"/>
              <a:t>		$	   177,500               </a:t>
            </a:r>
            <a:r>
              <a:rPr lang="en-US" sz="1600" b="1" dirty="0" smtClean="0"/>
              <a:t> </a:t>
            </a:r>
          </a:p>
          <a:p>
            <a:pPr marL="342900" lvl="1" indent="0">
              <a:buNone/>
            </a:pPr>
            <a:r>
              <a:rPr lang="en-US" sz="1600" b="1" dirty="0" smtClean="0"/>
              <a:t>2018 Total Project Contract Award (includes alternates)	$               15,860,928</a:t>
            </a:r>
          </a:p>
          <a:p>
            <a:endParaRPr lang="en-US" dirty="0"/>
          </a:p>
          <a:p>
            <a:pPr marL="0" indent="0">
              <a:buNone/>
            </a:pPr>
            <a:endParaRPr lang="en-US" dirty="0"/>
          </a:p>
        </p:txBody>
      </p:sp>
      <p:sp>
        <p:nvSpPr>
          <p:cNvPr id="4" name="TextBox 2"/>
          <p:cNvSpPr txBox="1">
            <a:spLocks/>
          </p:cNvSpPr>
          <p:nvPr/>
        </p:nvSpPr>
        <p:spPr>
          <a:xfrm>
            <a:off x="4572000" y="4360378"/>
            <a:ext cx="3843319" cy="1869743"/>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vert="horz" wrap="square" lIns="68580" tIns="34290" rIns="68580" bIns="34290" rtlCol="0" anchor="t">
            <a:spAutoFit/>
          </a:bodyPr>
          <a:lstStyle>
            <a:lvl1pPr marL="0" indent="0" algn="l" defTabSz="914400" rtl="0" eaLnBrk="1" latinLnBrk="0" hangingPunct="1">
              <a:lnSpc>
                <a:spcPct val="90000"/>
              </a:lnSpc>
              <a:spcBef>
                <a:spcPts val="1000"/>
              </a:spcBef>
              <a:buFont typeface="Arial" panose="020B0604020202020204" pitchFamily="34" charset="0"/>
              <a:buChar char="•"/>
              <a:defRPr sz="11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9pPr>
          </a:lstStyle>
          <a:p>
            <a:pPr>
              <a:lnSpc>
                <a:spcPct val="100000"/>
              </a:lnSpc>
              <a:spcBef>
                <a:spcPts val="0"/>
              </a:spcBef>
              <a:buNone/>
            </a:pPr>
            <a:r>
              <a:rPr lang="en-US" sz="900" u="sng" dirty="0">
                <a:solidFill>
                  <a:schemeClr val="tx1"/>
                </a:solidFill>
              </a:rPr>
              <a:t>Missing Program Elements</a:t>
            </a:r>
          </a:p>
          <a:p>
            <a:pPr lvl="0">
              <a:lnSpc>
                <a:spcPct val="100000"/>
              </a:lnSpc>
              <a:spcBef>
                <a:spcPts val="0"/>
              </a:spcBef>
              <a:buNone/>
            </a:pPr>
            <a:r>
              <a:rPr lang="en-US" sz="900" u="sng" dirty="0">
                <a:solidFill>
                  <a:prstClr val="black"/>
                </a:solidFill>
                <a:latin typeface="Calibri" panose="020F0502020204030204"/>
              </a:rPr>
              <a:t>Missing Program Elements</a:t>
            </a:r>
          </a:p>
          <a:p>
            <a:pPr lvl="0">
              <a:lnSpc>
                <a:spcPct val="100000"/>
              </a:lnSpc>
              <a:spcBef>
                <a:spcPts val="0"/>
              </a:spcBef>
              <a:buNone/>
            </a:pPr>
            <a:endParaRPr lang="en-US" sz="900" dirty="0">
              <a:solidFill>
                <a:prstClr val="black"/>
              </a:solidFill>
              <a:latin typeface="Calibri" panose="020F0502020204030204"/>
            </a:endParaRPr>
          </a:p>
          <a:p>
            <a:pPr lvl="0">
              <a:lnSpc>
                <a:spcPct val="100000"/>
              </a:lnSpc>
              <a:spcBef>
                <a:spcPts val="0"/>
              </a:spcBef>
              <a:buNone/>
            </a:pPr>
            <a:r>
              <a:rPr lang="en-US" sz="900" dirty="0">
                <a:solidFill>
                  <a:prstClr val="black"/>
                </a:solidFill>
                <a:latin typeface="Calibri" panose="020F0502020204030204"/>
              </a:rPr>
              <a:t>Alternate 4</a:t>
            </a:r>
          </a:p>
          <a:p>
            <a:pPr lvl="1">
              <a:lnSpc>
                <a:spcPct val="100000"/>
              </a:lnSpc>
              <a:spcBef>
                <a:spcPts val="0"/>
              </a:spcBef>
              <a:buNone/>
            </a:pPr>
            <a:r>
              <a:rPr lang="en-US" sz="900" dirty="0">
                <a:solidFill>
                  <a:prstClr val="black"/>
                </a:solidFill>
                <a:latin typeface="Calibri" panose="020F0502020204030204"/>
              </a:rPr>
              <a:t>Finishes for the Gym</a:t>
            </a:r>
          </a:p>
          <a:p>
            <a:pPr lvl="0">
              <a:lnSpc>
                <a:spcPct val="100000"/>
              </a:lnSpc>
              <a:spcBef>
                <a:spcPts val="0"/>
              </a:spcBef>
              <a:buNone/>
            </a:pPr>
            <a:r>
              <a:rPr lang="en-US" sz="900" dirty="0">
                <a:solidFill>
                  <a:prstClr val="black"/>
                </a:solidFill>
                <a:latin typeface="Calibri" panose="020F0502020204030204"/>
              </a:rPr>
              <a:t>Alternate 5</a:t>
            </a:r>
          </a:p>
          <a:p>
            <a:pPr lvl="1">
              <a:lnSpc>
                <a:spcPct val="100000"/>
              </a:lnSpc>
              <a:spcBef>
                <a:spcPts val="0"/>
              </a:spcBef>
              <a:buNone/>
            </a:pPr>
            <a:r>
              <a:rPr lang="en-US" sz="900" dirty="0">
                <a:solidFill>
                  <a:prstClr val="black"/>
                </a:solidFill>
                <a:latin typeface="Calibri" panose="020F0502020204030204"/>
              </a:rPr>
              <a:t>Finishes for three Sr. Classrooms</a:t>
            </a:r>
          </a:p>
          <a:p>
            <a:pPr lvl="0">
              <a:lnSpc>
                <a:spcPct val="100000"/>
              </a:lnSpc>
              <a:spcBef>
                <a:spcPts val="0"/>
              </a:spcBef>
              <a:buNone/>
            </a:pPr>
            <a:r>
              <a:rPr lang="en-US" sz="900" dirty="0">
                <a:solidFill>
                  <a:prstClr val="black"/>
                </a:solidFill>
                <a:latin typeface="Calibri" panose="020F0502020204030204"/>
              </a:rPr>
              <a:t>Alternate 6</a:t>
            </a:r>
          </a:p>
          <a:p>
            <a:pPr lvl="1">
              <a:lnSpc>
                <a:spcPct val="100000"/>
              </a:lnSpc>
              <a:spcBef>
                <a:spcPts val="0"/>
              </a:spcBef>
              <a:buNone/>
            </a:pPr>
            <a:r>
              <a:rPr lang="en-US" sz="900" dirty="0">
                <a:solidFill>
                  <a:prstClr val="black"/>
                </a:solidFill>
                <a:latin typeface="Calibri" panose="020F0502020204030204"/>
              </a:rPr>
              <a:t>Finishes for Fitness Area, Game Room, Interior Child Watch</a:t>
            </a:r>
          </a:p>
          <a:p>
            <a:pPr lvl="0">
              <a:lnSpc>
                <a:spcPct val="100000"/>
              </a:lnSpc>
              <a:spcBef>
                <a:spcPts val="0"/>
              </a:spcBef>
              <a:buNone/>
            </a:pPr>
            <a:r>
              <a:rPr lang="en-US" sz="900" dirty="0">
                <a:solidFill>
                  <a:prstClr val="black"/>
                </a:solidFill>
                <a:latin typeface="Calibri" panose="020F0502020204030204"/>
              </a:rPr>
              <a:t>Alternate 7</a:t>
            </a:r>
          </a:p>
          <a:p>
            <a:pPr lvl="1">
              <a:lnSpc>
                <a:spcPct val="100000"/>
              </a:lnSpc>
              <a:spcBef>
                <a:spcPts val="0"/>
              </a:spcBef>
              <a:buNone/>
            </a:pPr>
            <a:r>
              <a:rPr lang="en-US" sz="900" dirty="0">
                <a:solidFill>
                  <a:prstClr val="black"/>
                </a:solidFill>
                <a:latin typeface="Calibri" panose="020F0502020204030204"/>
              </a:rPr>
              <a:t>Generator</a:t>
            </a:r>
          </a:p>
          <a:p>
            <a:pPr lvl="0">
              <a:lnSpc>
                <a:spcPct val="100000"/>
              </a:lnSpc>
              <a:spcBef>
                <a:spcPts val="0"/>
              </a:spcBef>
              <a:buNone/>
            </a:pPr>
            <a:r>
              <a:rPr lang="en-US" sz="900" dirty="0">
                <a:solidFill>
                  <a:prstClr val="black"/>
                </a:solidFill>
                <a:latin typeface="Calibri" panose="020F0502020204030204"/>
              </a:rPr>
              <a:t>Alternate 9/10</a:t>
            </a:r>
          </a:p>
          <a:p>
            <a:pPr lvl="1">
              <a:lnSpc>
                <a:spcPct val="100000"/>
              </a:lnSpc>
              <a:spcBef>
                <a:spcPts val="0"/>
              </a:spcBef>
              <a:buNone/>
            </a:pPr>
            <a:r>
              <a:rPr lang="en-US" sz="900" dirty="0">
                <a:solidFill>
                  <a:prstClr val="black"/>
                </a:solidFill>
                <a:latin typeface="Calibri" panose="020F0502020204030204"/>
              </a:rPr>
              <a:t>Finishes for the restroom/locker area (to be finished when pool built)</a:t>
            </a:r>
          </a:p>
        </p:txBody>
      </p:sp>
      <p:sp>
        <p:nvSpPr>
          <p:cNvPr id="6" name="TextBox 2"/>
          <p:cNvSpPr txBox="1">
            <a:spLocks/>
          </p:cNvSpPr>
          <p:nvPr/>
        </p:nvSpPr>
        <p:spPr>
          <a:xfrm>
            <a:off x="728681" y="4360378"/>
            <a:ext cx="3843319" cy="1869743"/>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vert="horz" wrap="square" lIns="68580" tIns="34290" rIns="68580" bIns="34290" rtlCol="0" anchor="t">
            <a:spAutoFit/>
          </a:bodyPr>
          <a:lstStyle>
            <a:lvl1pPr marL="0" indent="0" algn="l" defTabSz="914400" rtl="0" eaLnBrk="1" latinLnBrk="0" hangingPunct="1">
              <a:lnSpc>
                <a:spcPct val="90000"/>
              </a:lnSpc>
              <a:spcBef>
                <a:spcPts val="1000"/>
              </a:spcBef>
              <a:buFont typeface="Arial" panose="020B0604020202020204" pitchFamily="34" charset="0"/>
              <a:buChar char="•"/>
              <a:defRPr sz="11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9pPr>
          </a:lstStyle>
          <a:p>
            <a:pPr>
              <a:lnSpc>
                <a:spcPct val="100000"/>
              </a:lnSpc>
              <a:spcBef>
                <a:spcPts val="0"/>
              </a:spcBef>
              <a:buNone/>
            </a:pPr>
            <a:r>
              <a:rPr lang="en-US" sz="900" u="sng" dirty="0" smtClean="0">
                <a:solidFill>
                  <a:schemeClr val="tx1"/>
                </a:solidFill>
              </a:rPr>
              <a:t>Alternates to be Accepted</a:t>
            </a:r>
            <a:endParaRPr lang="en-US" sz="900" u="sng" dirty="0">
              <a:solidFill>
                <a:schemeClr val="tx1"/>
              </a:solidFill>
            </a:endParaRPr>
          </a:p>
          <a:p>
            <a:pPr lvl="0">
              <a:lnSpc>
                <a:spcPct val="100000"/>
              </a:lnSpc>
              <a:spcBef>
                <a:spcPts val="0"/>
              </a:spcBef>
              <a:buNone/>
            </a:pPr>
            <a:r>
              <a:rPr lang="en-US" sz="900" u="sng" dirty="0">
                <a:solidFill>
                  <a:prstClr val="black"/>
                </a:solidFill>
                <a:latin typeface="Calibri" panose="020F0502020204030204"/>
              </a:rPr>
              <a:t>Alternates to be Accepted</a:t>
            </a:r>
            <a:endParaRPr lang="en-US" sz="900" dirty="0">
              <a:solidFill>
                <a:prstClr val="black"/>
              </a:solidFill>
              <a:latin typeface="Calibri" panose="020F0502020204030204"/>
            </a:endParaRPr>
          </a:p>
          <a:p>
            <a:pPr lvl="0">
              <a:lnSpc>
                <a:spcPct val="100000"/>
              </a:lnSpc>
              <a:spcBef>
                <a:spcPts val="0"/>
              </a:spcBef>
              <a:buNone/>
            </a:pPr>
            <a:r>
              <a:rPr lang="en-US" sz="900" dirty="0">
                <a:solidFill>
                  <a:prstClr val="black"/>
                </a:solidFill>
                <a:latin typeface="Calibri" panose="020F0502020204030204"/>
              </a:rPr>
              <a:t>Alternate 1</a:t>
            </a:r>
          </a:p>
          <a:p>
            <a:pPr lvl="1">
              <a:lnSpc>
                <a:spcPct val="100000"/>
              </a:lnSpc>
              <a:spcBef>
                <a:spcPts val="0"/>
              </a:spcBef>
              <a:buNone/>
            </a:pPr>
            <a:r>
              <a:rPr lang="en-US" sz="900" dirty="0">
                <a:solidFill>
                  <a:prstClr val="black"/>
                </a:solidFill>
                <a:latin typeface="Calibri" panose="020F0502020204030204"/>
              </a:rPr>
              <a:t>Delete Porte </a:t>
            </a:r>
            <a:r>
              <a:rPr lang="en-US" sz="900" dirty="0" err="1">
                <a:solidFill>
                  <a:prstClr val="black"/>
                </a:solidFill>
                <a:latin typeface="Calibri" panose="020F0502020204030204"/>
              </a:rPr>
              <a:t>Cochere</a:t>
            </a:r>
            <a:endParaRPr lang="en-US" sz="900" dirty="0">
              <a:solidFill>
                <a:prstClr val="black"/>
              </a:solidFill>
              <a:latin typeface="Calibri" panose="020F0502020204030204"/>
            </a:endParaRPr>
          </a:p>
          <a:p>
            <a:pPr lvl="0">
              <a:lnSpc>
                <a:spcPct val="100000"/>
              </a:lnSpc>
              <a:spcBef>
                <a:spcPts val="0"/>
              </a:spcBef>
              <a:buNone/>
            </a:pPr>
            <a:r>
              <a:rPr lang="en-US" sz="900" dirty="0">
                <a:solidFill>
                  <a:prstClr val="black"/>
                </a:solidFill>
                <a:latin typeface="Calibri" panose="020F0502020204030204"/>
              </a:rPr>
              <a:t>Alternate 2</a:t>
            </a:r>
          </a:p>
          <a:p>
            <a:pPr lvl="1">
              <a:lnSpc>
                <a:spcPct val="100000"/>
              </a:lnSpc>
              <a:spcBef>
                <a:spcPts val="0"/>
              </a:spcBef>
              <a:buNone/>
            </a:pPr>
            <a:r>
              <a:rPr lang="en-US" sz="900" dirty="0">
                <a:solidFill>
                  <a:prstClr val="black"/>
                </a:solidFill>
                <a:latin typeface="Calibri" panose="020F0502020204030204"/>
              </a:rPr>
              <a:t>Delete Millwork (approx. 50%)</a:t>
            </a:r>
          </a:p>
          <a:p>
            <a:pPr lvl="0">
              <a:lnSpc>
                <a:spcPct val="100000"/>
              </a:lnSpc>
              <a:spcBef>
                <a:spcPts val="0"/>
              </a:spcBef>
              <a:buNone/>
            </a:pPr>
            <a:r>
              <a:rPr lang="en-US" sz="900" dirty="0">
                <a:solidFill>
                  <a:prstClr val="black"/>
                </a:solidFill>
                <a:latin typeface="Calibri" panose="020F0502020204030204"/>
              </a:rPr>
              <a:t>Alternate 3</a:t>
            </a:r>
          </a:p>
          <a:p>
            <a:pPr lvl="1">
              <a:lnSpc>
                <a:spcPct val="100000"/>
              </a:lnSpc>
              <a:spcBef>
                <a:spcPts val="0"/>
              </a:spcBef>
              <a:buNone/>
            </a:pPr>
            <a:r>
              <a:rPr lang="en-US" sz="900" dirty="0">
                <a:solidFill>
                  <a:prstClr val="black"/>
                </a:solidFill>
                <a:latin typeface="Calibri" panose="020F0502020204030204"/>
              </a:rPr>
              <a:t>Replace standing seam roof with Asphalt Shingles</a:t>
            </a:r>
          </a:p>
          <a:p>
            <a:pPr lvl="0">
              <a:lnSpc>
                <a:spcPct val="100000"/>
              </a:lnSpc>
              <a:spcBef>
                <a:spcPts val="0"/>
              </a:spcBef>
              <a:buNone/>
            </a:pPr>
            <a:r>
              <a:rPr lang="en-US" sz="900" dirty="0">
                <a:solidFill>
                  <a:prstClr val="black"/>
                </a:solidFill>
                <a:latin typeface="Calibri" panose="020F0502020204030204"/>
              </a:rPr>
              <a:t>Alternate 11</a:t>
            </a:r>
          </a:p>
          <a:p>
            <a:pPr lvl="1">
              <a:lnSpc>
                <a:spcPct val="100000"/>
              </a:lnSpc>
              <a:spcBef>
                <a:spcPts val="0"/>
              </a:spcBef>
              <a:buNone/>
            </a:pPr>
            <a:r>
              <a:rPr lang="en-US" sz="900" dirty="0">
                <a:solidFill>
                  <a:prstClr val="black"/>
                </a:solidFill>
                <a:latin typeface="Calibri" panose="020F0502020204030204"/>
              </a:rPr>
              <a:t>Cost to replace use of Structural Fill below site area only with prepared, tested, compacted and approved on-site soils from on-site soil material stockpile noted on plan</a:t>
            </a:r>
            <a:endParaRPr lang="en-US" sz="900" dirty="0">
              <a:solidFill>
                <a:srgbClr val="000000"/>
              </a:solidFill>
              <a:latin typeface="Calibri" panose="020F0502020204030204"/>
            </a:endParaRPr>
          </a:p>
          <a:p>
            <a:pPr>
              <a:lnSpc>
                <a:spcPct val="100000"/>
              </a:lnSpc>
              <a:spcBef>
                <a:spcPts val="0"/>
              </a:spcBef>
              <a:buNone/>
            </a:pPr>
            <a:endParaRPr lang="en-US" sz="900" dirty="0"/>
          </a:p>
        </p:txBody>
      </p:sp>
    </p:spTree>
    <p:extLst>
      <p:ext uri="{BB962C8B-B14F-4D97-AF65-F5344CB8AC3E}">
        <p14:creationId xmlns:p14="http://schemas.microsoft.com/office/powerpoint/2010/main" val="467110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t>2018 </a:t>
            </a:r>
            <a:br>
              <a:rPr lang="en-US" sz="4000" dirty="0" smtClean="0"/>
            </a:br>
            <a:r>
              <a:rPr lang="en-US" sz="4000" dirty="0" smtClean="0"/>
              <a:t>Project Budget Summary</a:t>
            </a:r>
            <a:endParaRPr lang="en-US" sz="4000" dirty="0"/>
          </a:p>
        </p:txBody>
      </p:sp>
      <p:sp>
        <p:nvSpPr>
          <p:cNvPr id="3" name="Content Placeholder 2"/>
          <p:cNvSpPr>
            <a:spLocks noGrp="1"/>
          </p:cNvSpPr>
          <p:nvPr>
            <p:ph idx="1"/>
          </p:nvPr>
        </p:nvSpPr>
        <p:spPr>
          <a:xfrm>
            <a:off x="365759" y="2203611"/>
            <a:ext cx="8412480" cy="1924553"/>
          </a:xfrm>
        </p:spPr>
        <p:txBody>
          <a:bodyPr>
            <a:normAutofit/>
          </a:bodyPr>
          <a:lstStyle/>
          <a:p>
            <a:pPr marL="342900" lvl="1" indent="0">
              <a:buNone/>
            </a:pPr>
            <a:r>
              <a:rPr lang="en-US" sz="1600" dirty="0" smtClean="0"/>
              <a:t>Building (60,000 SF) + Site Contract Award		$	15,860,928</a:t>
            </a:r>
          </a:p>
          <a:p>
            <a:pPr marL="342900" lvl="1" indent="0">
              <a:buNone/>
            </a:pPr>
            <a:r>
              <a:rPr lang="en-US" sz="1600" dirty="0" smtClean="0"/>
              <a:t>Owner Contingency @ 5%				$	     900,000</a:t>
            </a:r>
          </a:p>
          <a:p>
            <a:pPr marL="342900" lvl="1" indent="0">
              <a:buNone/>
            </a:pPr>
            <a:r>
              <a:rPr lang="en-US" sz="1600" dirty="0" smtClean="0"/>
              <a:t>Town Site Work/Utility Fees/Material Testing		$	  1,000,000</a:t>
            </a:r>
          </a:p>
          <a:p>
            <a:pPr marL="342900" lvl="1" indent="0">
              <a:buNone/>
            </a:pPr>
            <a:r>
              <a:rPr lang="en-US" sz="1600" dirty="0" smtClean="0"/>
              <a:t>Design Fees					$	  1,585,000</a:t>
            </a:r>
          </a:p>
          <a:p>
            <a:pPr marL="342900" lvl="1" indent="0">
              <a:buNone/>
            </a:pPr>
            <a:r>
              <a:rPr lang="en-US" sz="1600" u="sng" dirty="0" smtClean="0"/>
              <a:t>Project Coordination Fees				$	     888,240</a:t>
            </a:r>
          </a:p>
          <a:p>
            <a:pPr marL="342900" lvl="1" indent="0">
              <a:buNone/>
            </a:pPr>
            <a:r>
              <a:rPr lang="en-US" sz="1600" b="1" dirty="0" smtClean="0"/>
              <a:t>2018 Total Project Budget 				$	20,234,168</a:t>
            </a:r>
          </a:p>
          <a:p>
            <a:endParaRPr lang="en-US" dirty="0"/>
          </a:p>
          <a:p>
            <a:pPr marL="0" indent="0">
              <a:buNone/>
            </a:pPr>
            <a:endParaRPr lang="en-US" dirty="0"/>
          </a:p>
        </p:txBody>
      </p:sp>
    </p:spTree>
    <p:extLst>
      <p:ext uri="{BB962C8B-B14F-4D97-AF65-F5344CB8AC3E}">
        <p14:creationId xmlns:p14="http://schemas.microsoft.com/office/powerpoint/2010/main" val="1403171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p:cNvSpPr>
            <a:spLocks noGrp="1"/>
          </p:cNvSpPr>
          <p:nvPr>
            <p:ph type="title"/>
          </p:nvPr>
        </p:nvSpPr>
        <p:spPr>
          <a:xfrm>
            <a:off x="628650" y="381004"/>
            <a:ext cx="7886700" cy="1143000"/>
          </a:xfrm>
        </p:spPr>
        <p:txBody>
          <a:bodyPr>
            <a:noAutofit/>
          </a:bodyPr>
          <a:lstStyle/>
          <a:p>
            <a:pPr algn="ctr"/>
            <a:r>
              <a:rPr lang="en-US" sz="2400" dirty="0" smtClean="0">
                <a:latin typeface="Garamond" panose="02020404030301010803" pitchFamily="18" charset="0"/>
                <a:cs typeface="Times New Roman" pitchFamily="18" charset="0"/>
              </a:rPr>
              <a:t>Town of Orchard Park</a:t>
            </a:r>
            <a:br>
              <a:rPr lang="en-US" sz="2400" dirty="0" smtClean="0">
                <a:latin typeface="Garamond" panose="02020404030301010803" pitchFamily="18" charset="0"/>
                <a:cs typeface="Times New Roman" pitchFamily="18" charset="0"/>
              </a:rPr>
            </a:br>
            <a:r>
              <a:rPr lang="en-US" sz="2400" dirty="0" smtClean="0">
                <a:latin typeface="Garamond" panose="02020404030301010803" pitchFamily="18" charset="0"/>
                <a:cs typeface="Times New Roman" pitchFamily="18" charset="0"/>
              </a:rPr>
              <a:t>Community Activity Center</a:t>
            </a:r>
            <a:br>
              <a:rPr lang="en-US" sz="2400" dirty="0" smtClean="0">
                <a:latin typeface="Garamond" panose="02020404030301010803" pitchFamily="18" charset="0"/>
                <a:cs typeface="Times New Roman" pitchFamily="18" charset="0"/>
              </a:rPr>
            </a:br>
            <a:r>
              <a:rPr lang="en-US" sz="2400" dirty="0" smtClean="0">
                <a:latin typeface="Garamond" panose="02020404030301010803" pitchFamily="18" charset="0"/>
                <a:cs typeface="Times New Roman" pitchFamily="18" charset="0"/>
              </a:rPr>
              <a:t>Estimated Expenses to Date</a:t>
            </a:r>
            <a:r>
              <a:rPr lang="en-US" sz="2800" dirty="0" smtClean="0">
                <a:latin typeface="Garamond" panose="02020404030301010803" pitchFamily="18" charset="0"/>
                <a:cs typeface="Times New Roman" pitchFamily="18" charset="0"/>
              </a:rPr>
              <a:t/>
            </a:r>
            <a:br>
              <a:rPr lang="en-US" sz="2800" dirty="0" smtClean="0">
                <a:latin typeface="Garamond" panose="02020404030301010803" pitchFamily="18" charset="0"/>
                <a:cs typeface="Times New Roman" pitchFamily="18" charset="0"/>
              </a:rPr>
            </a:br>
            <a:r>
              <a:rPr lang="en-US" sz="2000" dirty="0" smtClean="0">
                <a:latin typeface="Garamond" panose="02020404030301010803" pitchFamily="18" charset="0"/>
                <a:cs typeface="Times New Roman" pitchFamily="18" charset="0"/>
              </a:rPr>
              <a:t>(as of 8/31/18)</a:t>
            </a:r>
            <a:endParaRPr lang="en-US" sz="2000" dirty="0">
              <a:latin typeface="Garamond" panose="02020404030301010803" pitchFamily="18" charset="0"/>
              <a:cs typeface="Times New Roman" pitchFamily="18" charset="0"/>
            </a:endParaRPr>
          </a:p>
        </p:txBody>
      </p:sp>
      <p:cxnSp>
        <p:nvCxnSpPr>
          <p:cNvPr id="7" name="Straight Connector 6"/>
          <p:cNvCxnSpPr/>
          <p:nvPr/>
        </p:nvCxnSpPr>
        <p:spPr>
          <a:xfrm>
            <a:off x="628651" y="1837762"/>
            <a:ext cx="7903509"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3810" y="5817813"/>
            <a:ext cx="665840" cy="887786"/>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464238402"/>
              </p:ext>
            </p:extLst>
          </p:nvPr>
        </p:nvGraphicFramePr>
        <p:xfrm>
          <a:off x="1999060" y="1970088"/>
          <a:ext cx="5269706" cy="2392362"/>
        </p:xfrm>
        <a:graphic>
          <a:graphicData uri="http://schemas.openxmlformats.org/presentationml/2006/ole">
            <mc:AlternateContent xmlns:mc="http://schemas.openxmlformats.org/markup-compatibility/2006">
              <mc:Choice xmlns:v="urn:schemas-microsoft-com:vml" Requires="v">
                <p:oleObj spid="_x0000_s2055" name="Worksheet" r:id="rId4" imgW="7025569" imgH="2392523" progId="Excel.Sheet.12">
                  <p:embed/>
                </p:oleObj>
              </mc:Choice>
              <mc:Fallback>
                <p:oleObj name="Worksheet" r:id="rId4" imgW="7025569" imgH="2392523" progId="Excel.Sheet.12">
                  <p:embed/>
                  <p:pic>
                    <p:nvPicPr>
                      <p:cNvPr id="0" name=""/>
                      <p:cNvPicPr/>
                      <p:nvPr/>
                    </p:nvPicPr>
                    <p:blipFill>
                      <a:blip r:embed="rId5"/>
                      <a:stretch>
                        <a:fillRect/>
                      </a:stretch>
                    </p:blipFill>
                    <p:spPr>
                      <a:xfrm>
                        <a:off x="1999060" y="1970088"/>
                        <a:ext cx="5269706" cy="2392362"/>
                      </a:xfrm>
                      <a:prstGeom prst="rect">
                        <a:avLst/>
                      </a:prstGeom>
                    </p:spPr>
                  </p:pic>
                </p:oleObj>
              </mc:Fallback>
            </mc:AlternateContent>
          </a:graphicData>
        </a:graphic>
      </p:graphicFrame>
    </p:spTree>
    <p:extLst>
      <p:ext uri="{BB962C8B-B14F-4D97-AF65-F5344CB8AC3E}">
        <p14:creationId xmlns:p14="http://schemas.microsoft.com/office/powerpoint/2010/main" val="348173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365128"/>
            <a:ext cx="8793480" cy="1325563"/>
          </a:xfrm>
        </p:spPr>
        <p:txBody>
          <a:bodyPr>
            <a:normAutofit fontScale="90000"/>
          </a:bodyPr>
          <a:lstStyle/>
          <a:p>
            <a:pPr algn="ctr"/>
            <a:r>
              <a:rPr lang="en-US" sz="4000" dirty="0"/>
              <a:t>2019 </a:t>
            </a:r>
            <a:r>
              <a:rPr lang="en-US" sz="4000" dirty="0" smtClean="0"/>
              <a:t/>
            </a:r>
            <a:br>
              <a:rPr lang="en-US" sz="4000" dirty="0" smtClean="0"/>
            </a:br>
            <a:r>
              <a:rPr lang="en-US" sz="4000" dirty="0" smtClean="0"/>
              <a:t>If </a:t>
            </a:r>
            <a:r>
              <a:rPr lang="en-US" sz="4000" dirty="0"/>
              <a:t>Build Only Senior </a:t>
            </a:r>
            <a:r>
              <a:rPr lang="en-US" sz="4000" dirty="0" smtClean="0"/>
              <a:t>+ </a:t>
            </a:r>
            <a:r>
              <a:rPr lang="en-US" sz="4000" dirty="0"/>
              <a:t>50% of Shared Space</a:t>
            </a:r>
          </a:p>
        </p:txBody>
      </p:sp>
      <p:sp>
        <p:nvSpPr>
          <p:cNvPr id="3" name="Content Placeholder 2"/>
          <p:cNvSpPr>
            <a:spLocks noGrp="1"/>
          </p:cNvSpPr>
          <p:nvPr>
            <p:ph idx="1"/>
          </p:nvPr>
        </p:nvSpPr>
        <p:spPr>
          <a:xfrm>
            <a:off x="628650" y="2183765"/>
            <a:ext cx="7886700" cy="4351338"/>
          </a:xfrm>
        </p:spPr>
        <p:txBody>
          <a:bodyPr/>
          <a:lstStyle/>
          <a:p>
            <a:pPr marL="342900" lvl="1" indent="0">
              <a:buNone/>
            </a:pPr>
            <a:r>
              <a:rPr lang="en-US" sz="1600" dirty="0"/>
              <a:t>Building </a:t>
            </a:r>
            <a:r>
              <a:rPr lang="en-US" sz="1600" dirty="0" smtClean="0"/>
              <a:t>(25,000 SF) + Site</a:t>
            </a:r>
            <a:r>
              <a:rPr lang="en-US" sz="1600" dirty="0"/>
              <a:t> </a:t>
            </a:r>
            <a:r>
              <a:rPr lang="en-US" sz="1600" dirty="0" smtClean="0"/>
              <a:t>+ </a:t>
            </a:r>
            <a:r>
              <a:rPr lang="en-US" sz="1600" dirty="0"/>
              <a:t>F</a:t>
            </a:r>
            <a:r>
              <a:rPr lang="en-US" sz="1600" dirty="0" smtClean="0"/>
              <a:t>ees Paid + Escalation</a:t>
            </a:r>
            <a:r>
              <a:rPr lang="en-US" sz="1600" dirty="0"/>
              <a:t>	</a:t>
            </a:r>
            <a:r>
              <a:rPr lang="en-US" sz="1600" dirty="0" smtClean="0"/>
              <a:t>	$	11,398,353</a:t>
            </a:r>
            <a:endParaRPr lang="en-US" sz="1600" dirty="0"/>
          </a:p>
          <a:p>
            <a:pPr marL="342900" lvl="1" indent="0">
              <a:buNone/>
            </a:pPr>
            <a:r>
              <a:rPr lang="en-US" sz="1600" dirty="0"/>
              <a:t>Owner Contingency </a:t>
            </a:r>
            <a:r>
              <a:rPr lang="en-US" sz="1600" dirty="0" smtClean="0"/>
              <a:t>@ 5%</a:t>
            </a:r>
            <a:r>
              <a:rPr lang="en-US" sz="1600" dirty="0"/>
              <a:t>				</a:t>
            </a:r>
            <a:r>
              <a:rPr lang="en-US" sz="1600" dirty="0" smtClean="0"/>
              <a:t>$	      609,161</a:t>
            </a:r>
            <a:endParaRPr lang="en-US" sz="1600" dirty="0"/>
          </a:p>
          <a:p>
            <a:pPr marL="342900" lvl="1" indent="0">
              <a:buNone/>
            </a:pPr>
            <a:r>
              <a:rPr lang="en-US" sz="1600" dirty="0"/>
              <a:t>Town Site Work/Utility Fees/Material Testing		</a:t>
            </a:r>
            <a:r>
              <a:rPr lang="en-US" sz="1600" dirty="0" smtClean="0"/>
              <a:t>$	   1,000,000</a:t>
            </a:r>
            <a:endParaRPr lang="en-US" sz="1600" dirty="0"/>
          </a:p>
          <a:p>
            <a:pPr marL="342900" lvl="1" indent="0">
              <a:buNone/>
            </a:pPr>
            <a:r>
              <a:rPr lang="en-US" sz="1600" dirty="0"/>
              <a:t>Design Fees					</a:t>
            </a:r>
            <a:r>
              <a:rPr lang="en-US" sz="1600" dirty="0" smtClean="0"/>
              <a:t>$	      617,396</a:t>
            </a:r>
            <a:endParaRPr lang="en-US" sz="1600" dirty="0"/>
          </a:p>
          <a:p>
            <a:pPr marL="342900" lvl="1" indent="0">
              <a:buNone/>
            </a:pPr>
            <a:r>
              <a:rPr lang="en-US" sz="1600" u="sng" dirty="0"/>
              <a:t>Project Coordination Fees				</a:t>
            </a:r>
            <a:r>
              <a:rPr lang="en-US" sz="1600" u="sng" dirty="0" smtClean="0"/>
              <a:t>$	      752,476</a:t>
            </a:r>
            <a:endParaRPr lang="en-US" sz="1600" u="sng" dirty="0"/>
          </a:p>
          <a:p>
            <a:pPr marL="342900" lvl="1" indent="0">
              <a:buNone/>
            </a:pPr>
            <a:r>
              <a:rPr lang="en-US" sz="1600" b="1" dirty="0" smtClean="0"/>
              <a:t>2019 Total </a:t>
            </a:r>
            <a:r>
              <a:rPr lang="en-US" sz="1600" b="1" dirty="0"/>
              <a:t>Project Budget 				</a:t>
            </a:r>
            <a:r>
              <a:rPr lang="en-US" sz="1600" b="1" dirty="0" smtClean="0"/>
              <a:t>$	14,377,386</a:t>
            </a:r>
            <a:endParaRPr lang="en-US" sz="1600" b="1" dirty="0"/>
          </a:p>
          <a:p>
            <a:pPr marL="0" indent="0">
              <a:buNone/>
            </a:pPr>
            <a:endParaRPr lang="en-US" dirty="0"/>
          </a:p>
        </p:txBody>
      </p:sp>
      <p:sp>
        <p:nvSpPr>
          <p:cNvPr id="4" name="TextBox 2"/>
          <p:cNvSpPr txBox="1">
            <a:spLocks/>
          </p:cNvSpPr>
          <p:nvPr/>
        </p:nvSpPr>
        <p:spPr>
          <a:xfrm>
            <a:off x="2650341" y="4165380"/>
            <a:ext cx="3843319" cy="223542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vert="horz" wrap="square"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Char char="•"/>
              <a:defRPr sz="11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9pPr>
          </a:lstStyle>
          <a:p>
            <a:pPr lvl="0">
              <a:lnSpc>
                <a:spcPct val="100000"/>
              </a:lnSpc>
              <a:spcBef>
                <a:spcPts val="0"/>
              </a:spcBef>
              <a:buNone/>
            </a:pPr>
            <a:r>
              <a:rPr lang="en-US" sz="900" u="sng" dirty="0">
                <a:solidFill>
                  <a:prstClr val="black"/>
                </a:solidFill>
                <a:latin typeface="Calibri" panose="020F0502020204030204"/>
              </a:rPr>
              <a:t>Missing Program Elements</a:t>
            </a:r>
          </a:p>
          <a:p>
            <a:pPr lvl="0">
              <a:lnSpc>
                <a:spcPct val="100000"/>
              </a:lnSpc>
              <a:spcBef>
                <a:spcPts val="0"/>
              </a:spcBef>
              <a:buNone/>
            </a:pPr>
            <a:endParaRPr lang="en-US" sz="900" dirty="0">
              <a:solidFill>
                <a:prstClr val="black"/>
              </a:solidFill>
              <a:latin typeface="Calibri" panose="020F0502020204030204"/>
            </a:endParaRPr>
          </a:p>
          <a:p>
            <a:pPr lvl="0">
              <a:lnSpc>
                <a:spcPct val="100000"/>
              </a:lnSpc>
              <a:spcBef>
                <a:spcPts val="0"/>
              </a:spcBef>
              <a:buNone/>
            </a:pPr>
            <a:r>
              <a:rPr lang="en-US" sz="900" dirty="0">
                <a:solidFill>
                  <a:prstClr val="black"/>
                </a:solidFill>
                <a:latin typeface="Calibri" panose="020F0502020204030204"/>
              </a:rPr>
              <a:t>Dance studio</a:t>
            </a:r>
          </a:p>
          <a:p>
            <a:pPr lvl="0">
              <a:lnSpc>
                <a:spcPct val="100000"/>
              </a:lnSpc>
              <a:spcBef>
                <a:spcPts val="0"/>
              </a:spcBef>
              <a:buNone/>
            </a:pPr>
            <a:r>
              <a:rPr lang="en-US" sz="900" dirty="0">
                <a:solidFill>
                  <a:prstClr val="black"/>
                </a:solidFill>
                <a:latin typeface="Calibri" panose="020F0502020204030204"/>
              </a:rPr>
              <a:t>Fitness area</a:t>
            </a:r>
          </a:p>
          <a:p>
            <a:pPr lvl="0">
              <a:lnSpc>
                <a:spcPct val="100000"/>
              </a:lnSpc>
              <a:spcBef>
                <a:spcPts val="0"/>
              </a:spcBef>
              <a:buNone/>
            </a:pPr>
            <a:r>
              <a:rPr lang="en-US" sz="900" dirty="0">
                <a:solidFill>
                  <a:prstClr val="black"/>
                </a:solidFill>
                <a:latin typeface="Calibri" panose="020F0502020204030204"/>
              </a:rPr>
              <a:t>Gym:</a:t>
            </a:r>
          </a:p>
          <a:p>
            <a:pPr lvl="1">
              <a:lnSpc>
                <a:spcPct val="100000"/>
              </a:lnSpc>
              <a:spcBef>
                <a:spcPts val="0"/>
              </a:spcBef>
              <a:buNone/>
            </a:pPr>
            <a:r>
              <a:rPr lang="en-US" sz="900" dirty="0" err="1">
                <a:solidFill>
                  <a:prstClr val="black"/>
                </a:solidFill>
                <a:latin typeface="Calibri" panose="020F0502020204030204"/>
              </a:rPr>
              <a:t>Pickleball</a:t>
            </a:r>
            <a:endParaRPr lang="en-US" sz="900" dirty="0">
              <a:solidFill>
                <a:prstClr val="black"/>
              </a:solidFill>
              <a:latin typeface="Calibri" panose="020F0502020204030204"/>
            </a:endParaRPr>
          </a:p>
          <a:p>
            <a:pPr lvl="1">
              <a:lnSpc>
                <a:spcPct val="100000"/>
              </a:lnSpc>
              <a:spcBef>
                <a:spcPts val="0"/>
              </a:spcBef>
              <a:buNone/>
            </a:pPr>
            <a:r>
              <a:rPr lang="en-US" sz="900" dirty="0">
                <a:solidFill>
                  <a:prstClr val="black"/>
                </a:solidFill>
                <a:latin typeface="Calibri" panose="020F0502020204030204"/>
              </a:rPr>
              <a:t>Large event space for ALL senior groups</a:t>
            </a:r>
          </a:p>
          <a:p>
            <a:pPr lvl="1">
              <a:lnSpc>
                <a:spcPct val="100000"/>
              </a:lnSpc>
              <a:spcBef>
                <a:spcPts val="0"/>
              </a:spcBef>
              <a:buNone/>
            </a:pPr>
            <a:r>
              <a:rPr lang="en-US" sz="900" dirty="0">
                <a:solidFill>
                  <a:prstClr val="black"/>
                </a:solidFill>
                <a:latin typeface="Calibri" panose="020F0502020204030204"/>
              </a:rPr>
              <a:t>Other athletics/classes</a:t>
            </a:r>
          </a:p>
          <a:p>
            <a:pPr lvl="0">
              <a:lnSpc>
                <a:spcPct val="100000"/>
              </a:lnSpc>
              <a:spcBef>
                <a:spcPts val="0"/>
              </a:spcBef>
              <a:buNone/>
            </a:pPr>
            <a:r>
              <a:rPr lang="en-US" sz="900" dirty="0">
                <a:solidFill>
                  <a:prstClr val="black"/>
                </a:solidFill>
                <a:latin typeface="Calibri" panose="020F0502020204030204"/>
              </a:rPr>
              <a:t>Policing office</a:t>
            </a:r>
          </a:p>
          <a:p>
            <a:pPr lvl="0">
              <a:lnSpc>
                <a:spcPct val="100000"/>
              </a:lnSpc>
              <a:spcBef>
                <a:spcPts val="0"/>
              </a:spcBef>
              <a:buNone/>
            </a:pPr>
            <a:r>
              <a:rPr lang="en-US" sz="900" dirty="0">
                <a:solidFill>
                  <a:prstClr val="black"/>
                </a:solidFill>
                <a:latin typeface="Calibri" panose="020F0502020204030204"/>
              </a:rPr>
              <a:t>Shared office space</a:t>
            </a:r>
          </a:p>
          <a:p>
            <a:pPr lvl="1">
              <a:lnSpc>
                <a:spcPct val="100000"/>
              </a:lnSpc>
              <a:spcBef>
                <a:spcPts val="0"/>
              </a:spcBef>
              <a:buNone/>
            </a:pPr>
            <a:r>
              <a:rPr lang="en-US" sz="900" dirty="0" err="1">
                <a:solidFill>
                  <a:prstClr val="black"/>
                </a:solidFill>
                <a:latin typeface="Calibri" panose="020F0502020204030204"/>
              </a:rPr>
              <a:t>Sr</a:t>
            </a:r>
            <a:r>
              <a:rPr lang="en-US" sz="900" dirty="0">
                <a:solidFill>
                  <a:prstClr val="black"/>
                </a:solidFill>
                <a:latin typeface="Calibri" panose="020F0502020204030204"/>
              </a:rPr>
              <a:t> Director and Assistant director offices are in the </a:t>
            </a:r>
            <a:r>
              <a:rPr lang="en-US" sz="900" dirty="0" err="1">
                <a:solidFill>
                  <a:prstClr val="black"/>
                </a:solidFill>
                <a:latin typeface="Calibri" panose="020F0502020204030204"/>
              </a:rPr>
              <a:t>sr</a:t>
            </a:r>
            <a:r>
              <a:rPr lang="en-US" sz="900" dirty="0">
                <a:solidFill>
                  <a:prstClr val="black"/>
                </a:solidFill>
                <a:latin typeface="Calibri" panose="020F0502020204030204"/>
              </a:rPr>
              <a:t> area, BUT this removes opportunities for additional offices.  </a:t>
            </a:r>
          </a:p>
          <a:p>
            <a:pPr lvl="0">
              <a:lnSpc>
                <a:spcPct val="100000"/>
              </a:lnSpc>
              <a:spcBef>
                <a:spcPts val="0"/>
              </a:spcBef>
              <a:buNone/>
            </a:pPr>
            <a:r>
              <a:rPr lang="en-US" sz="900" dirty="0">
                <a:solidFill>
                  <a:prstClr val="black"/>
                </a:solidFill>
                <a:latin typeface="Calibri" panose="020F0502020204030204"/>
              </a:rPr>
              <a:t>Reception/desk area shrinks</a:t>
            </a:r>
          </a:p>
          <a:p>
            <a:pPr lvl="0">
              <a:lnSpc>
                <a:spcPct val="100000"/>
              </a:lnSpc>
              <a:spcBef>
                <a:spcPts val="0"/>
              </a:spcBef>
              <a:buNone/>
            </a:pPr>
            <a:r>
              <a:rPr lang="en-US" sz="900" dirty="0">
                <a:solidFill>
                  <a:prstClr val="black"/>
                </a:solidFill>
                <a:latin typeface="Calibri" panose="020F0502020204030204"/>
              </a:rPr>
              <a:t>No conference room</a:t>
            </a:r>
          </a:p>
        </p:txBody>
      </p:sp>
    </p:spTree>
    <p:extLst>
      <p:ext uri="{BB962C8B-B14F-4D97-AF65-F5344CB8AC3E}">
        <p14:creationId xmlns:p14="http://schemas.microsoft.com/office/powerpoint/2010/main" val="1204983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1005" y="365128"/>
            <a:ext cx="8301990" cy="1325563"/>
          </a:xfrm>
        </p:spPr>
        <p:txBody>
          <a:bodyPr>
            <a:normAutofit fontScale="90000"/>
          </a:bodyPr>
          <a:lstStyle/>
          <a:p>
            <a:pPr algn="ctr"/>
            <a:r>
              <a:rPr lang="en-US" sz="4000" dirty="0"/>
              <a:t>2025 </a:t>
            </a:r>
            <a:r>
              <a:rPr lang="en-US" sz="4000" dirty="0" smtClean="0"/>
              <a:t/>
            </a:r>
            <a:br>
              <a:rPr lang="en-US" sz="4000" dirty="0" smtClean="0"/>
            </a:br>
            <a:r>
              <a:rPr lang="en-US" sz="4000" dirty="0" smtClean="0"/>
              <a:t>If </a:t>
            </a:r>
            <a:r>
              <a:rPr lang="en-US" sz="4000" dirty="0"/>
              <a:t>Build Only Rec + 50% of Shared Space</a:t>
            </a:r>
          </a:p>
        </p:txBody>
      </p:sp>
      <p:sp>
        <p:nvSpPr>
          <p:cNvPr id="3" name="Content Placeholder 2"/>
          <p:cNvSpPr>
            <a:spLocks noGrp="1"/>
          </p:cNvSpPr>
          <p:nvPr>
            <p:ph idx="1"/>
          </p:nvPr>
        </p:nvSpPr>
        <p:spPr>
          <a:xfrm>
            <a:off x="628650" y="2138045"/>
            <a:ext cx="7886700" cy="4351338"/>
          </a:xfrm>
        </p:spPr>
        <p:txBody>
          <a:bodyPr/>
          <a:lstStyle/>
          <a:p>
            <a:pPr marL="342900" lvl="1" indent="0">
              <a:buNone/>
            </a:pPr>
            <a:r>
              <a:rPr lang="en-US" sz="1600" dirty="0"/>
              <a:t>Building </a:t>
            </a:r>
            <a:r>
              <a:rPr lang="en-US" sz="1600" dirty="0" smtClean="0"/>
              <a:t>(35,000 SF) + Site</a:t>
            </a:r>
            <a:r>
              <a:rPr lang="en-US" sz="1600" dirty="0"/>
              <a:t> </a:t>
            </a:r>
            <a:r>
              <a:rPr lang="en-US" sz="1600" dirty="0" smtClean="0"/>
              <a:t>+ Escalation</a:t>
            </a:r>
            <a:r>
              <a:rPr lang="en-US" sz="1600" dirty="0"/>
              <a:t>	</a:t>
            </a:r>
            <a:r>
              <a:rPr lang="en-US" sz="1600" dirty="0" smtClean="0"/>
              <a:t>		$	12,966,091</a:t>
            </a:r>
            <a:endParaRPr lang="en-US" sz="1600" dirty="0"/>
          </a:p>
          <a:p>
            <a:pPr marL="342900" lvl="1" indent="0">
              <a:buNone/>
            </a:pPr>
            <a:r>
              <a:rPr lang="en-US" sz="1600" dirty="0"/>
              <a:t>Owner Contingency </a:t>
            </a:r>
            <a:r>
              <a:rPr lang="en-US" sz="1600" dirty="0" smtClean="0"/>
              <a:t>@5%</a:t>
            </a:r>
            <a:r>
              <a:rPr lang="en-US" sz="1600" dirty="0"/>
              <a:t>				</a:t>
            </a:r>
            <a:r>
              <a:rPr lang="en-US" sz="1600" dirty="0" smtClean="0"/>
              <a:t>$	     730,674</a:t>
            </a:r>
            <a:endParaRPr lang="en-US" sz="1600" dirty="0"/>
          </a:p>
          <a:p>
            <a:pPr marL="342900" lvl="1" indent="0">
              <a:buNone/>
            </a:pPr>
            <a:r>
              <a:rPr lang="en-US" sz="1600" dirty="0" smtClean="0"/>
              <a:t>Design </a:t>
            </a:r>
            <a:r>
              <a:rPr lang="en-US" sz="1600" dirty="0"/>
              <a:t>Fees					</a:t>
            </a:r>
            <a:r>
              <a:rPr lang="en-US" sz="1600" dirty="0" smtClean="0"/>
              <a:t>$	     842,791</a:t>
            </a:r>
            <a:endParaRPr lang="en-US" sz="1600" dirty="0"/>
          </a:p>
          <a:p>
            <a:pPr marL="342900" lvl="1" indent="0">
              <a:buNone/>
            </a:pPr>
            <a:r>
              <a:rPr lang="en-US" sz="1600" u="sng" dirty="0"/>
              <a:t>Project Coordination Fees				</a:t>
            </a:r>
            <a:r>
              <a:rPr lang="en-US" sz="1600" u="sng" dirty="0" smtClean="0"/>
              <a:t>$	     804,491</a:t>
            </a:r>
            <a:endParaRPr lang="en-US" sz="1600" u="sng" dirty="0"/>
          </a:p>
          <a:p>
            <a:pPr marL="342900" lvl="1" indent="0">
              <a:buNone/>
            </a:pPr>
            <a:r>
              <a:rPr lang="en-US" sz="1600" b="1" dirty="0" smtClean="0"/>
              <a:t>2025 Total </a:t>
            </a:r>
            <a:r>
              <a:rPr lang="en-US" sz="1600" b="1" dirty="0"/>
              <a:t>Project Budget 				</a:t>
            </a:r>
            <a:r>
              <a:rPr lang="en-US" sz="1600" b="1" dirty="0" smtClean="0"/>
              <a:t>$	15,344,047</a:t>
            </a:r>
          </a:p>
          <a:p>
            <a:pPr marL="342900" lvl="1" indent="0">
              <a:buNone/>
            </a:pPr>
            <a:r>
              <a:rPr lang="en-US" sz="1600" b="1" u="sng" dirty="0"/>
              <a:t>2019 Total Project Budget 				</a:t>
            </a:r>
            <a:r>
              <a:rPr lang="en-US" sz="1600" b="1" u="sng" dirty="0" smtClean="0"/>
              <a:t>$                 14,377,386</a:t>
            </a:r>
          </a:p>
          <a:p>
            <a:pPr marL="342900" lvl="1" indent="0">
              <a:buNone/>
            </a:pPr>
            <a:r>
              <a:rPr lang="en-US" sz="1600" b="1" dirty="0" smtClean="0"/>
              <a:t>Total 						$	29,721,433</a:t>
            </a:r>
          </a:p>
          <a:p>
            <a:pPr marL="342900" lvl="1" indent="0">
              <a:buNone/>
            </a:pPr>
            <a:r>
              <a:rPr lang="en-US" sz="1600" b="1" u="sng" dirty="0">
                <a:ln w="0"/>
              </a:rPr>
              <a:t>2018 Total Project </a:t>
            </a:r>
            <a:r>
              <a:rPr lang="en-US" sz="1600" b="1" u="sng" dirty="0" smtClean="0">
                <a:ln w="0"/>
              </a:rPr>
              <a:t>Budget (full fit out)</a:t>
            </a:r>
            <a:r>
              <a:rPr lang="en-US" sz="1600" b="1" u="sng" dirty="0">
                <a:ln w="0"/>
              </a:rPr>
              <a:t>		</a:t>
            </a:r>
            <a:r>
              <a:rPr lang="en-US" sz="1600" b="1" u="sng" dirty="0" smtClean="0">
                <a:ln w="0"/>
              </a:rPr>
              <a:t>	$                -23,601,168</a:t>
            </a:r>
          </a:p>
          <a:p>
            <a:pPr marL="342900" lvl="1" indent="0">
              <a:buNone/>
            </a:pPr>
            <a:r>
              <a:rPr lang="en-US" sz="1600" b="1" dirty="0" smtClean="0">
                <a:ln w="0"/>
              </a:rPr>
              <a:t>Premium to Split Project 					$6,120,265</a:t>
            </a:r>
            <a:endParaRPr lang="en-US" sz="1600" b="1" dirty="0">
              <a:ln w="0"/>
            </a:endParaRPr>
          </a:p>
          <a:p>
            <a:pPr marL="342900" lvl="1" indent="0">
              <a:buNone/>
            </a:pPr>
            <a:endParaRPr lang="en-US" b="1" dirty="0"/>
          </a:p>
          <a:p>
            <a:pPr marL="342900" lvl="1" indent="0">
              <a:buNone/>
            </a:pPr>
            <a:endParaRPr lang="en-US" b="1" dirty="0" smtClean="0"/>
          </a:p>
          <a:p>
            <a:pPr marL="342900" lvl="1" indent="0">
              <a:buNone/>
            </a:pPr>
            <a:endParaRPr lang="en-US" b="1" dirty="0"/>
          </a:p>
          <a:p>
            <a:pPr marL="342900" lvl="1" indent="0">
              <a:buNone/>
            </a:pPr>
            <a:endParaRPr lang="en-US" b="1" dirty="0" smtClean="0"/>
          </a:p>
          <a:p>
            <a:pPr marL="342900" lvl="1" indent="0">
              <a:buNone/>
            </a:pPr>
            <a:endParaRPr lang="en-US" b="1"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526098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628650" y="381004"/>
            <a:ext cx="7886700" cy="1143000"/>
          </a:xfrm>
        </p:spPr>
        <p:txBody>
          <a:bodyPr>
            <a:noAutofit/>
          </a:bodyPr>
          <a:lstStyle/>
          <a:p>
            <a:pPr algn="ctr"/>
            <a:r>
              <a:rPr lang="en-US" sz="2400" dirty="0" smtClean="0">
                <a:latin typeface="Garamond" panose="02020404030301010803" pitchFamily="18" charset="0"/>
                <a:cs typeface="Times New Roman" pitchFamily="18" charset="0"/>
              </a:rPr>
              <a:t>Town of Orchard Park</a:t>
            </a:r>
            <a:br>
              <a:rPr lang="en-US" sz="2400" dirty="0" smtClean="0">
                <a:latin typeface="Garamond" panose="02020404030301010803" pitchFamily="18" charset="0"/>
                <a:cs typeface="Times New Roman" pitchFamily="18" charset="0"/>
              </a:rPr>
            </a:br>
            <a:r>
              <a:rPr lang="en-US" sz="2400" dirty="0" smtClean="0">
                <a:latin typeface="Garamond" panose="02020404030301010803" pitchFamily="18" charset="0"/>
                <a:cs typeface="Times New Roman" pitchFamily="18" charset="0"/>
              </a:rPr>
              <a:t>Community Activity Center</a:t>
            </a:r>
            <a:br>
              <a:rPr lang="en-US" sz="2400" dirty="0" smtClean="0">
                <a:latin typeface="Garamond" panose="02020404030301010803" pitchFamily="18" charset="0"/>
                <a:cs typeface="Times New Roman" pitchFamily="18" charset="0"/>
              </a:rPr>
            </a:br>
            <a:r>
              <a:rPr lang="en-US" sz="2400" dirty="0" smtClean="0">
                <a:latin typeface="Garamond" panose="02020404030301010803" pitchFamily="18" charset="0"/>
                <a:cs typeface="Times New Roman" pitchFamily="18" charset="0"/>
              </a:rPr>
              <a:t>Potential Financing Sources</a:t>
            </a:r>
            <a:r>
              <a:rPr lang="en-US" sz="2800" dirty="0" smtClean="0">
                <a:latin typeface="Garamond" panose="02020404030301010803" pitchFamily="18" charset="0"/>
                <a:cs typeface="Times New Roman" pitchFamily="18" charset="0"/>
              </a:rPr>
              <a:t/>
            </a:r>
            <a:br>
              <a:rPr lang="en-US" sz="2800" dirty="0" smtClean="0">
                <a:latin typeface="Garamond" panose="02020404030301010803" pitchFamily="18" charset="0"/>
                <a:cs typeface="Times New Roman" pitchFamily="18" charset="0"/>
              </a:rPr>
            </a:br>
            <a:r>
              <a:rPr lang="en-US" sz="2000" dirty="0" smtClean="0">
                <a:latin typeface="Garamond" panose="02020404030301010803" pitchFamily="18" charset="0"/>
                <a:cs typeface="Times New Roman" pitchFamily="18" charset="0"/>
              </a:rPr>
              <a:t>(as of 8/31/18)</a:t>
            </a:r>
            <a:endParaRPr lang="en-US" sz="2000" dirty="0">
              <a:latin typeface="Garamond" panose="02020404030301010803" pitchFamily="18" charset="0"/>
              <a:cs typeface="Times New Roman" pitchFamily="18" charset="0"/>
            </a:endParaRPr>
          </a:p>
        </p:txBody>
      </p:sp>
      <p:cxnSp>
        <p:nvCxnSpPr>
          <p:cNvPr id="7" name="Straight Connector 6"/>
          <p:cNvCxnSpPr/>
          <p:nvPr/>
        </p:nvCxnSpPr>
        <p:spPr>
          <a:xfrm>
            <a:off x="628652" y="1837762"/>
            <a:ext cx="7903509"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3810" y="5817813"/>
            <a:ext cx="665840" cy="887786"/>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891327024"/>
              </p:ext>
            </p:extLst>
          </p:nvPr>
        </p:nvGraphicFramePr>
        <p:xfrm>
          <a:off x="1999060" y="1970089"/>
          <a:ext cx="5193506" cy="3571875"/>
        </p:xfrm>
        <a:graphic>
          <a:graphicData uri="http://schemas.openxmlformats.org/presentationml/2006/ole">
            <mc:AlternateContent xmlns:mc="http://schemas.openxmlformats.org/markup-compatibility/2006">
              <mc:Choice xmlns:v="urn:schemas-microsoft-com:vml" Requires="v">
                <p:oleObj spid="_x0000_s1034" name="Worksheet" r:id="rId4" imgW="6924690" imgH="3571875" progId="Excel.Sheet.12">
                  <p:embed/>
                </p:oleObj>
              </mc:Choice>
              <mc:Fallback>
                <p:oleObj name="Worksheet" r:id="rId4" imgW="6924690" imgH="3571875" progId="Excel.Sheet.12">
                  <p:embed/>
                  <p:pic>
                    <p:nvPicPr>
                      <p:cNvPr id="0" name=""/>
                      <p:cNvPicPr/>
                      <p:nvPr/>
                    </p:nvPicPr>
                    <p:blipFill>
                      <a:blip r:embed="rId5"/>
                      <a:stretch>
                        <a:fillRect/>
                      </a:stretch>
                    </p:blipFill>
                    <p:spPr>
                      <a:xfrm>
                        <a:off x="1999060" y="1970089"/>
                        <a:ext cx="5193506" cy="3571875"/>
                      </a:xfrm>
                      <a:prstGeom prst="rect">
                        <a:avLst/>
                      </a:prstGeom>
                    </p:spPr>
                  </p:pic>
                </p:oleObj>
              </mc:Fallback>
            </mc:AlternateContent>
          </a:graphicData>
        </a:graphic>
      </p:graphicFrame>
    </p:spTree>
    <p:extLst>
      <p:ext uri="{BB962C8B-B14F-4D97-AF65-F5344CB8AC3E}">
        <p14:creationId xmlns:p14="http://schemas.microsoft.com/office/powerpoint/2010/main" val="3164135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16329637"/>
              </p:ext>
            </p:extLst>
          </p:nvPr>
        </p:nvGraphicFramePr>
        <p:xfrm>
          <a:off x="685800" y="1350414"/>
          <a:ext cx="7239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pPr algn="ctr"/>
            <a:r>
              <a:rPr lang="en-US" dirty="0" smtClean="0"/>
              <a:t>Government responsibilities</a:t>
            </a:r>
            <a:endParaRPr lang="en-US" dirty="0"/>
          </a:p>
        </p:txBody>
      </p:sp>
      <p:sp>
        <p:nvSpPr>
          <p:cNvPr id="6" name="Content Placeholder 5"/>
          <p:cNvSpPr>
            <a:spLocks noGrp="1"/>
          </p:cNvSpPr>
          <p:nvPr>
            <p:ph idx="1"/>
          </p:nvPr>
        </p:nvSpPr>
        <p:spPr>
          <a:xfrm>
            <a:off x="822960" y="1100628"/>
            <a:ext cx="7520940" cy="5376372"/>
          </a:xfrm>
        </p:spPr>
        <p:txBody>
          <a:bodyPr/>
          <a:lstStyle/>
          <a:p>
            <a:endParaRPr lang="en-US" dirty="0" smtClean="0"/>
          </a:p>
          <a:p>
            <a:endParaRPr lang="en-US" dirty="0"/>
          </a:p>
          <a:p>
            <a:endParaRPr lang="en-US" dirty="0"/>
          </a:p>
        </p:txBody>
      </p:sp>
    </p:spTree>
    <p:extLst>
      <p:ext uri="{BB962C8B-B14F-4D97-AF65-F5344CB8AC3E}">
        <p14:creationId xmlns:p14="http://schemas.microsoft.com/office/powerpoint/2010/main" val="2506160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8502" y="826308"/>
            <a:ext cx="7520940" cy="548640"/>
          </a:xfrm>
        </p:spPr>
        <p:txBody>
          <a:bodyPr/>
          <a:lstStyle/>
          <a:p>
            <a:r>
              <a:rPr lang="en-US" dirty="0" smtClean="0"/>
              <a:t>POLITICAL PHILOSOPHY &amp; RESPONSIBILITY</a:t>
            </a:r>
            <a:endParaRPr lang="en-US" dirty="0"/>
          </a:p>
        </p:txBody>
      </p:sp>
      <p:sp>
        <p:nvSpPr>
          <p:cNvPr id="3" name="Content Placeholder 2"/>
          <p:cNvSpPr>
            <a:spLocks noGrp="1"/>
          </p:cNvSpPr>
          <p:nvPr>
            <p:ph idx="1"/>
          </p:nvPr>
        </p:nvSpPr>
        <p:spPr>
          <a:xfrm>
            <a:off x="825731" y="2209800"/>
            <a:ext cx="7520940" cy="3962400"/>
          </a:xfrm>
        </p:spPr>
        <p:txBody>
          <a:bodyPr>
            <a:normAutofit fontScale="92500" lnSpcReduction="20000"/>
          </a:bodyPr>
          <a:lstStyle/>
          <a:p>
            <a:endParaRPr lang="en-US" sz="2800" dirty="0" smtClean="0"/>
          </a:p>
          <a:p>
            <a:pPr algn="ctr"/>
            <a:r>
              <a:rPr lang="en-US" sz="2800" dirty="0" smtClean="0"/>
              <a:t>Elected to make decisions for the people.</a:t>
            </a:r>
          </a:p>
          <a:p>
            <a:pPr algn="ctr"/>
            <a:endParaRPr lang="en-US" sz="2800" dirty="0" smtClean="0"/>
          </a:p>
          <a:p>
            <a:pPr marL="0" indent="0" algn="ctr"/>
            <a:r>
              <a:rPr lang="en-US" sz="2800" dirty="0" smtClean="0"/>
              <a:t>- vs </a:t>
            </a:r>
            <a:r>
              <a:rPr lang="en-US" sz="2800" dirty="0"/>
              <a:t>-</a:t>
            </a:r>
            <a:endParaRPr lang="en-US" sz="2800" dirty="0" smtClean="0"/>
          </a:p>
          <a:p>
            <a:pPr marL="457200" indent="-457200" algn="ctr">
              <a:buFontTx/>
              <a:buChar char="-"/>
            </a:pPr>
            <a:endParaRPr lang="en-US" sz="2800" dirty="0" smtClean="0"/>
          </a:p>
          <a:p>
            <a:pPr algn="ctr"/>
            <a:r>
              <a:rPr lang="en-US" sz="2800" dirty="0" smtClean="0"/>
              <a:t>Elected to do the will of the people</a:t>
            </a:r>
            <a:r>
              <a:rPr lang="en-US" dirty="0" smtClean="0"/>
              <a:t>1</a:t>
            </a:r>
          </a:p>
          <a:p>
            <a:endParaRPr lang="en-US" dirty="0"/>
          </a:p>
          <a:p>
            <a:endParaRPr lang="en-US" dirty="0" smtClean="0"/>
          </a:p>
          <a:p>
            <a:endParaRPr lang="en-US" dirty="0"/>
          </a:p>
          <a:p>
            <a:r>
              <a:rPr lang="en-US" dirty="0" smtClean="0"/>
              <a:t>1. </a:t>
            </a:r>
            <a:r>
              <a:rPr lang="en-US" sz="2100" dirty="0" smtClean="0"/>
              <a:t>Inform &gt; ascertain &gt; execute</a:t>
            </a:r>
            <a:endParaRPr lang="en-US" sz="2100" dirty="0"/>
          </a:p>
        </p:txBody>
      </p:sp>
    </p:spTree>
    <p:extLst>
      <p:ext uri="{BB962C8B-B14F-4D97-AF65-F5344CB8AC3E}">
        <p14:creationId xmlns:p14="http://schemas.microsoft.com/office/powerpoint/2010/main" val="2893767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 y="1122363"/>
            <a:ext cx="9147687" cy="4573844"/>
          </a:xfrm>
          <a:prstGeom prst="rect">
            <a:avLst/>
          </a:prstGeom>
        </p:spPr>
      </p:pic>
    </p:spTree>
    <p:extLst>
      <p:ext uri="{BB962C8B-B14F-4D97-AF65-F5344CB8AC3E}">
        <p14:creationId xmlns:p14="http://schemas.microsoft.com/office/powerpoint/2010/main" val="1758876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p:spPr>
      </p:pic>
    </p:spTree>
    <p:extLst>
      <p:ext uri="{BB962C8B-B14F-4D97-AF65-F5344CB8AC3E}">
        <p14:creationId xmlns:p14="http://schemas.microsoft.com/office/powerpoint/2010/main" val="93847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304801"/>
            <a:ext cx="7162800" cy="4832092"/>
          </a:xfrm>
          <a:prstGeom prst="rect">
            <a:avLst/>
          </a:prstGeom>
        </p:spPr>
        <p:txBody>
          <a:bodyPr wrap="square">
            <a:spAutoFit/>
          </a:bodyPr>
          <a:lstStyle/>
          <a:p>
            <a:r>
              <a:rPr lang="en-US" sz="2800" dirty="0">
                <a:latin typeface="Palatino Linotype" panose="02040502050505030304" pitchFamily="18" charset="0"/>
              </a:rPr>
              <a:t>In </a:t>
            </a:r>
            <a:r>
              <a:rPr lang="en-US" sz="2800" dirty="0" smtClean="0">
                <a:latin typeface="Palatino Linotype" panose="02040502050505030304" pitchFamily="18" charset="0"/>
              </a:rPr>
              <a:t>200</a:t>
            </a:r>
            <a:r>
              <a:rPr lang="en-US" sz="2800" dirty="0">
                <a:latin typeface="Palatino Linotype" panose="02040502050505030304" pitchFamily="18" charset="0"/>
              </a:rPr>
              <a:t>9</a:t>
            </a:r>
            <a:r>
              <a:rPr lang="en-US" sz="2800" dirty="0" smtClean="0">
                <a:latin typeface="Palatino Linotype" panose="02040502050505030304" pitchFamily="18" charset="0"/>
              </a:rPr>
              <a:t> </a:t>
            </a:r>
            <a:r>
              <a:rPr lang="en-US" sz="2800" dirty="0">
                <a:latin typeface="Palatino Linotype" panose="02040502050505030304" pitchFamily="18" charset="0"/>
              </a:rPr>
              <a:t>the Town and their consultants </a:t>
            </a:r>
            <a:r>
              <a:rPr lang="en-US" sz="2800" dirty="0" smtClean="0">
                <a:latin typeface="Palatino Linotype" panose="02040502050505030304" pitchFamily="18" charset="0"/>
              </a:rPr>
              <a:t>produced </a:t>
            </a:r>
            <a:r>
              <a:rPr lang="en-US" sz="2800" dirty="0">
                <a:latin typeface="Palatino Linotype" panose="02040502050505030304" pitchFamily="18" charset="0"/>
              </a:rPr>
              <a:t>a report titled “Master Plan </a:t>
            </a:r>
            <a:r>
              <a:rPr lang="en-US" sz="2800" dirty="0" smtClean="0">
                <a:latin typeface="Palatino Linotype" panose="02040502050505030304" pitchFamily="18" charset="0"/>
              </a:rPr>
              <a:t>for </a:t>
            </a:r>
            <a:r>
              <a:rPr lang="en-US" sz="2800" dirty="0">
                <a:latin typeface="Palatino Linotype" panose="02040502050505030304" pitchFamily="18" charset="0"/>
              </a:rPr>
              <a:t>Improvements at Brush Mountain Park”. This plan </a:t>
            </a:r>
            <a:r>
              <a:rPr lang="en-US" sz="2800" dirty="0" smtClean="0">
                <a:latin typeface="Palatino Linotype" panose="02040502050505030304" pitchFamily="18" charset="0"/>
              </a:rPr>
              <a:t>established </a:t>
            </a:r>
            <a:r>
              <a:rPr lang="en-US" sz="2800" dirty="0">
                <a:latin typeface="Palatino Linotype" panose="02040502050505030304" pitchFamily="18" charset="0"/>
              </a:rPr>
              <a:t>Park improvement goals, and identified a </a:t>
            </a:r>
            <a:r>
              <a:rPr lang="en-US" sz="2800" dirty="0" smtClean="0">
                <a:latin typeface="Palatino Linotype" panose="02040502050505030304" pitchFamily="18" charset="0"/>
              </a:rPr>
              <a:t>need </a:t>
            </a:r>
            <a:r>
              <a:rPr lang="en-US" sz="2800" dirty="0">
                <a:latin typeface="Palatino Linotype" panose="02040502050505030304" pitchFamily="18" charset="0"/>
              </a:rPr>
              <a:t>and location for a proposed </a:t>
            </a:r>
            <a:r>
              <a:rPr lang="en-US" sz="2800" dirty="0" smtClean="0">
                <a:latin typeface="Palatino Linotype" panose="02040502050505030304" pitchFamily="18" charset="0"/>
              </a:rPr>
              <a:t>community center</a:t>
            </a:r>
            <a:r>
              <a:rPr lang="en-US" sz="2800" dirty="0">
                <a:latin typeface="Palatino Linotype" panose="02040502050505030304" pitchFamily="18" charset="0"/>
              </a:rPr>
              <a:t>. </a:t>
            </a:r>
            <a:endParaRPr lang="en-US" sz="2800" dirty="0" smtClean="0">
              <a:latin typeface="Palatino Linotype" panose="02040502050505030304" pitchFamily="18" charset="0"/>
            </a:endParaRPr>
          </a:p>
          <a:p>
            <a:endParaRPr lang="en-US" sz="2800" dirty="0" smtClean="0">
              <a:latin typeface="Palatino Linotype" panose="02040502050505030304" pitchFamily="18" charset="0"/>
            </a:endParaRPr>
          </a:p>
          <a:p>
            <a:r>
              <a:rPr lang="en-US" sz="2800" i="1" dirty="0" smtClean="0">
                <a:latin typeface="Palatino Linotype" panose="02040502050505030304" pitchFamily="18" charset="0"/>
              </a:rPr>
              <a:t>Two-year process; $125,000 (Peter J. Schmitt).</a:t>
            </a:r>
          </a:p>
          <a:p>
            <a:endParaRPr lang="en-US" sz="2800" i="1" dirty="0" smtClean="0">
              <a:latin typeface="Palatino Linotype" panose="02040502050505030304" pitchFamily="18" charset="0"/>
            </a:endParaRPr>
          </a:p>
          <a:p>
            <a:r>
              <a:rPr lang="en-US" sz="2800" i="1" dirty="0" smtClean="0">
                <a:latin typeface="Palatino Linotype" panose="02040502050505030304" pitchFamily="18" charset="0"/>
              </a:rPr>
              <a:t>Original intent was to have a community referendum &gt; never occurred.</a:t>
            </a:r>
            <a:endParaRPr lang="en-US" sz="2800" i="1" dirty="0">
              <a:latin typeface="Palatino Linotype" panose="02040502050505030304" pitchFamily="18" charset="0"/>
            </a:endParaRPr>
          </a:p>
        </p:txBody>
      </p:sp>
    </p:spTree>
    <p:extLst>
      <p:ext uri="{BB962C8B-B14F-4D97-AF65-F5344CB8AC3E}">
        <p14:creationId xmlns:p14="http://schemas.microsoft.com/office/powerpoint/2010/main" val="2633127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00" t="2330" r="1528" b="7015"/>
          <a:stretch/>
        </p:blipFill>
        <p:spPr>
          <a:xfrm>
            <a:off x="0" y="203201"/>
            <a:ext cx="9004300" cy="6085395"/>
          </a:xfrm>
          <a:prstGeom prst="rect">
            <a:avLst/>
          </a:prstGeom>
        </p:spPr>
      </p:pic>
    </p:spTree>
    <p:extLst>
      <p:ext uri="{BB962C8B-B14F-4D97-AF65-F5344CB8AC3E}">
        <p14:creationId xmlns:p14="http://schemas.microsoft.com/office/powerpoint/2010/main" val="1936940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990600"/>
            <a:ext cx="7520940" cy="548640"/>
          </a:xfrm>
        </p:spPr>
        <p:txBody>
          <a:bodyPr/>
          <a:lstStyle/>
          <a:p>
            <a:pPr algn="ctr"/>
            <a:r>
              <a:rPr lang="en-US" dirty="0" smtClean="0"/>
              <a:t>Web page updates  (</a:t>
            </a:r>
            <a:r>
              <a:rPr lang="en-US" cap="none" dirty="0" smtClean="0"/>
              <a:t>orchardparkny.org</a:t>
            </a:r>
            <a:r>
              <a:rPr lang="en-US" dirty="0" smtClean="0"/>
              <a:t>)</a:t>
            </a:r>
            <a:endParaRPr lang="en-US" dirty="0"/>
          </a:p>
        </p:txBody>
      </p:sp>
      <p:sp>
        <p:nvSpPr>
          <p:cNvPr id="3" name="Content Placeholder 2"/>
          <p:cNvSpPr>
            <a:spLocks noGrp="1"/>
          </p:cNvSpPr>
          <p:nvPr>
            <p:ph idx="1"/>
          </p:nvPr>
        </p:nvSpPr>
        <p:spPr>
          <a:xfrm>
            <a:off x="822960" y="2286000"/>
            <a:ext cx="7520940" cy="3581400"/>
          </a:xfrm>
        </p:spPr>
        <p:txBody>
          <a:bodyPr>
            <a:noAutofit/>
          </a:bodyPr>
          <a:lstStyle/>
          <a:p>
            <a:r>
              <a:rPr lang="en-US" sz="2800" dirty="0" smtClean="0"/>
              <a:t>Quarterly:</a:t>
            </a:r>
          </a:p>
          <a:p>
            <a:pPr algn="r"/>
            <a:r>
              <a:rPr lang="en-US" sz="2800" dirty="0" smtClean="0"/>
              <a:t>September, December, March, June</a:t>
            </a:r>
          </a:p>
          <a:p>
            <a:pPr algn="r"/>
            <a:endParaRPr lang="en-US" sz="2800" dirty="0" smtClean="0"/>
          </a:p>
          <a:p>
            <a:pPr>
              <a:buFontTx/>
              <a:buChar char="-"/>
            </a:pPr>
            <a:r>
              <a:rPr lang="en-US" sz="2800" dirty="0" smtClean="0"/>
              <a:t>Progress</a:t>
            </a:r>
          </a:p>
          <a:p>
            <a:pPr>
              <a:buFontTx/>
              <a:buChar char="-"/>
            </a:pPr>
            <a:r>
              <a:rPr lang="en-US" sz="2800" dirty="0" smtClean="0"/>
              <a:t>Project timeline</a:t>
            </a:r>
          </a:p>
          <a:p>
            <a:pPr>
              <a:buFontTx/>
              <a:buChar char="-"/>
            </a:pPr>
            <a:r>
              <a:rPr lang="en-US" sz="2800" dirty="0"/>
              <a:t>C</a:t>
            </a:r>
            <a:r>
              <a:rPr lang="en-US" sz="2800" dirty="0" smtClean="0"/>
              <a:t>urrent estimate of cost(s) &amp; any impact</a:t>
            </a:r>
          </a:p>
          <a:p>
            <a:pPr>
              <a:buFontTx/>
              <a:buChar char="-"/>
            </a:pPr>
            <a:r>
              <a:rPr lang="en-US" sz="2800" dirty="0" smtClean="0"/>
              <a:t>Contracts</a:t>
            </a:r>
          </a:p>
        </p:txBody>
      </p:sp>
    </p:spTree>
    <p:extLst>
      <p:ext uri="{BB962C8B-B14F-4D97-AF65-F5344CB8AC3E}">
        <p14:creationId xmlns:p14="http://schemas.microsoft.com/office/powerpoint/2010/main" val="2044199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err="1" smtClean="0"/>
              <a:t>SUMMATIOn</a:t>
            </a:r>
            <a:endParaRPr lang="en-US" sz="4000" dirty="0"/>
          </a:p>
        </p:txBody>
      </p:sp>
      <p:sp>
        <p:nvSpPr>
          <p:cNvPr id="3" name="Content Placeholder 2"/>
          <p:cNvSpPr>
            <a:spLocks noGrp="1"/>
          </p:cNvSpPr>
          <p:nvPr>
            <p:ph idx="1"/>
          </p:nvPr>
        </p:nvSpPr>
        <p:spPr>
          <a:xfrm>
            <a:off x="381000" y="1100630"/>
            <a:ext cx="8305800" cy="5604970"/>
          </a:xfrm>
        </p:spPr>
        <p:txBody>
          <a:bodyPr>
            <a:normAutofit fontScale="92500" lnSpcReduction="20000"/>
          </a:bodyPr>
          <a:lstStyle/>
          <a:p>
            <a:r>
              <a:rPr lang="en-US" sz="2600" dirty="0" smtClean="0"/>
              <a:t>Overwhelmingly approved by the community (Nov. 2016)</a:t>
            </a:r>
          </a:p>
          <a:p>
            <a:endParaRPr lang="en-US" sz="2600" dirty="0" smtClean="0"/>
          </a:p>
          <a:p>
            <a:r>
              <a:rPr lang="en-US" sz="2600" dirty="0" smtClean="0"/>
              <a:t>Long, thorough, collaborative process (first begun in 2007)</a:t>
            </a:r>
          </a:p>
          <a:p>
            <a:endParaRPr lang="en-US" sz="2600" dirty="0" smtClean="0"/>
          </a:p>
          <a:p>
            <a:r>
              <a:rPr lang="en-US" sz="2600" dirty="0" smtClean="0"/>
              <a:t>Already borrowed $16 million to take advantage of interest rates</a:t>
            </a:r>
          </a:p>
          <a:p>
            <a:endParaRPr lang="en-US" sz="2600" dirty="0" smtClean="0"/>
          </a:p>
          <a:p>
            <a:r>
              <a:rPr lang="en-US" sz="2600" dirty="0" smtClean="0"/>
              <a:t>No more borrowing</a:t>
            </a:r>
          </a:p>
          <a:p>
            <a:endParaRPr lang="en-US" sz="2600" dirty="0" smtClean="0"/>
          </a:p>
          <a:p>
            <a:r>
              <a:rPr lang="en-US" sz="2600" dirty="0" smtClean="0"/>
              <a:t>No drawing down from general reserves = healthy</a:t>
            </a:r>
          </a:p>
          <a:p>
            <a:endParaRPr lang="en-US" sz="2600" dirty="0" smtClean="0"/>
          </a:p>
          <a:p>
            <a:r>
              <a:rPr lang="en-US" sz="2600" dirty="0" smtClean="0"/>
              <a:t>Will not add anything we do not have the funding for</a:t>
            </a:r>
          </a:p>
          <a:p>
            <a:endParaRPr lang="en-US" sz="2600" dirty="0" smtClean="0"/>
          </a:p>
          <a:p>
            <a:r>
              <a:rPr lang="en-US" sz="2600" dirty="0" smtClean="0"/>
              <a:t>Keep the community informed</a:t>
            </a:r>
          </a:p>
          <a:p>
            <a:endParaRPr lang="en-US" dirty="0" smtClean="0"/>
          </a:p>
          <a:p>
            <a:endParaRPr lang="en-US" dirty="0"/>
          </a:p>
        </p:txBody>
      </p:sp>
    </p:spTree>
    <p:extLst>
      <p:ext uri="{BB962C8B-B14F-4D97-AF65-F5344CB8AC3E}">
        <p14:creationId xmlns:p14="http://schemas.microsoft.com/office/powerpoint/2010/main" val="420378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600200"/>
            <a:ext cx="6553200" cy="2677656"/>
          </a:xfrm>
          <a:prstGeom prst="rect">
            <a:avLst/>
          </a:prstGeom>
        </p:spPr>
        <p:txBody>
          <a:bodyPr wrap="square">
            <a:spAutoFit/>
          </a:bodyPr>
          <a:lstStyle/>
          <a:p>
            <a:r>
              <a:rPr lang="en-US" sz="2800" dirty="0">
                <a:latin typeface="Palatino Linotype" panose="02040502050505030304" pitchFamily="18" charset="0"/>
              </a:rPr>
              <a:t>In 2011 the Town </a:t>
            </a:r>
            <a:r>
              <a:rPr lang="en-US" sz="2800" dirty="0" smtClean="0">
                <a:latin typeface="Palatino Linotype" panose="02040502050505030304" pitchFamily="18" charset="0"/>
              </a:rPr>
              <a:t>Engineering Department, as directed, </a:t>
            </a:r>
            <a:r>
              <a:rPr lang="en-US" sz="2800" dirty="0">
                <a:latin typeface="Palatino Linotype" panose="02040502050505030304" pitchFamily="18" charset="0"/>
              </a:rPr>
              <a:t>revisited the </a:t>
            </a:r>
            <a:r>
              <a:rPr lang="en-US" sz="2800" dirty="0" smtClean="0">
                <a:latin typeface="Palatino Linotype" panose="02040502050505030304" pitchFamily="18" charset="0"/>
              </a:rPr>
              <a:t>center </a:t>
            </a:r>
            <a:r>
              <a:rPr lang="en-US" sz="2800" dirty="0">
                <a:latin typeface="Palatino Linotype" panose="02040502050505030304" pitchFamily="18" charset="0"/>
              </a:rPr>
              <a:t>and the previous report. They created an interim </a:t>
            </a:r>
            <a:r>
              <a:rPr lang="en-US" sz="2800" dirty="0" smtClean="0">
                <a:latin typeface="Palatino Linotype" panose="02040502050505030304" pitchFamily="18" charset="0"/>
              </a:rPr>
              <a:t>program </a:t>
            </a:r>
            <a:r>
              <a:rPr lang="en-US" sz="2800" dirty="0">
                <a:latin typeface="Palatino Linotype" panose="02040502050505030304" pitchFamily="18" charset="0"/>
              </a:rPr>
              <a:t>and building layout, however it was not pursued </a:t>
            </a:r>
            <a:r>
              <a:rPr lang="en-US" sz="2800" dirty="0" smtClean="0">
                <a:latin typeface="Palatino Linotype" panose="02040502050505030304" pitchFamily="18" charset="0"/>
              </a:rPr>
              <a:t>by </a:t>
            </a:r>
            <a:r>
              <a:rPr lang="en-US" sz="2800" dirty="0">
                <a:latin typeface="Palatino Linotype" panose="02040502050505030304" pitchFamily="18" charset="0"/>
              </a:rPr>
              <a:t>the Town.</a:t>
            </a:r>
          </a:p>
        </p:txBody>
      </p:sp>
    </p:spTree>
    <p:extLst>
      <p:ext uri="{BB962C8B-B14F-4D97-AF65-F5344CB8AC3E}">
        <p14:creationId xmlns:p14="http://schemas.microsoft.com/office/powerpoint/2010/main" val="699444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971" y="762000"/>
            <a:ext cx="7467600" cy="3970318"/>
          </a:xfrm>
          <a:prstGeom prst="rect">
            <a:avLst/>
          </a:prstGeom>
          <a:noFill/>
        </p:spPr>
        <p:txBody>
          <a:bodyPr wrap="square" rtlCol="0">
            <a:spAutoFit/>
          </a:bodyPr>
          <a:lstStyle/>
          <a:p>
            <a:r>
              <a:rPr lang="en-US" sz="2800" dirty="0" smtClean="0">
                <a:latin typeface="Palatino Linotype" panose="02040502050505030304" pitchFamily="18" charset="0"/>
              </a:rPr>
              <a:t>2015</a:t>
            </a:r>
          </a:p>
          <a:p>
            <a:r>
              <a:rPr lang="en-US" sz="2800" dirty="0">
                <a:latin typeface="Palatino Linotype" panose="02040502050505030304" pitchFamily="18" charset="0"/>
              </a:rPr>
              <a:t>	</a:t>
            </a:r>
            <a:r>
              <a:rPr lang="en-US" sz="2800" dirty="0" smtClean="0">
                <a:latin typeface="Palatino Linotype" panose="02040502050505030304" pitchFamily="18" charset="0"/>
              </a:rPr>
              <a:t>Senior Services Task Force</a:t>
            </a:r>
          </a:p>
          <a:p>
            <a:r>
              <a:rPr lang="en-US" sz="2800" dirty="0">
                <a:latin typeface="Palatino Linotype" panose="02040502050505030304" pitchFamily="18" charset="0"/>
              </a:rPr>
              <a:t>	</a:t>
            </a:r>
            <a:r>
              <a:rPr lang="en-US" sz="2800" dirty="0" smtClean="0">
                <a:latin typeface="Palatino Linotype" panose="02040502050505030304" pitchFamily="18" charset="0"/>
              </a:rPr>
              <a:t>Recreation Commission</a:t>
            </a:r>
          </a:p>
          <a:p>
            <a:r>
              <a:rPr lang="en-US" sz="2800" dirty="0">
                <a:latin typeface="Palatino Linotype" panose="02040502050505030304" pitchFamily="18" charset="0"/>
              </a:rPr>
              <a:t>	</a:t>
            </a:r>
            <a:r>
              <a:rPr lang="en-US" sz="2800" dirty="0" smtClean="0">
                <a:latin typeface="Palatino Linotype" panose="02040502050505030304" pitchFamily="18" charset="0"/>
              </a:rPr>
              <a:t>Community Activity Center Task Force</a:t>
            </a:r>
          </a:p>
          <a:p>
            <a:endParaRPr lang="en-US" sz="2800" dirty="0" smtClean="0">
              <a:latin typeface="Palatino Linotype" panose="02040502050505030304" pitchFamily="18" charset="0"/>
            </a:endParaRPr>
          </a:p>
          <a:p>
            <a:r>
              <a:rPr lang="en-US" sz="2800" dirty="0" smtClean="0">
                <a:latin typeface="Palatino Linotype" panose="02040502050505030304" pitchFamily="18" charset="0"/>
              </a:rPr>
              <a:t>2016</a:t>
            </a:r>
          </a:p>
          <a:p>
            <a:r>
              <a:rPr lang="en-US" sz="2800" dirty="0">
                <a:latin typeface="Palatino Linotype" panose="02040502050505030304" pitchFamily="18" charset="0"/>
              </a:rPr>
              <a:t>	</a:t>
            </a:r>
            <a:r>
              <a:rPr lang="en-US" sz="2800" dirty="0" smtClean="0">
                <a:latin typeface="Palatino Linotype" panose="02040502050505030304" pitchFamily="18" charset="0"/>
              </a:rPr>
              <a:t>April – Architectural Report &amp; Proposal</a:t>
            </a:r>
          </a:p>
          <a:p>
            <a:r>
              <a:rPr lang="en-US" sz="2800" dirty="0">
                <a:latin typeface="Palatino Linotype" panose="02040502050505030304" pitchFamily="18" charset="0"/>
              </a:rPr>
              <a:t>	</a:t>
            </a:r>
            <a:r>
              <a:rPr lang="en-US" sz="2800" dirty="0" smtClean="0">
                <a:latin typeface="Palatino Linotype" panose="02040502050505030304" pitchFamily="18" charset="0"/>
              </a:rPr>
              <a:t>July – scientific poll of community</a:t>
            </a:r>
          </a:p>
          <a:p>
            <a:r>
              <a:rPr lang="en-US" sz="2800" dirty="0">
                <a:latin typeface="Palatino Linotype" panose="02040502050505030304" pitchFamily="18" charset="0"/>
              </a:rPr>
              <a:t>	</a:t>
            </a:r>
            <a:r>
              <a:rPr lang="en-US" sz="2800" dirty="0" smtClean="0">
                <a:latin typeface="Palatino Linotype" panose="02040502050505030304" pitchFamily="18" charset="0"/>
              </a:rPr>
              <a:t>November – referendum</a:t>
            </a:r>
            <a:r>
              <a:rPr lang="en-US" sz="2800" dirty="0" smtClean="0"/>
              <a:t>  </a:t>
            </a:r>
            <a:endParaRPr lang="en-US" sz="2800" dirty="0"/>
          </a:p>
        </p:txBody>
      </p:sp>
    </p:spTree>
    <p:extLst>
      <p:ext uri="{BB962C8B-B14F-4D97-AF65-F5344CB8AC3E}">
        <p14:creationId xmlns:p14="http://schemas.microsoft.com/office/powerpoint/2010/main" val="2635924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0086" y="1295401"/>
            <a:ext cx="6629400" cy="2677656"/>
          </a:xfrm>
          <a:prstGeom prst="rect">
            <a:avLst/>
          </a:prstGeom>
        </p:spPr>
        <p:txBody>
          <a:bodyPr wrap="square">
            <a:spAutoFit/>
          </a:bodyPr>
          <a:lstStyle/>
          <a:p>
            <a:pPr lvl="0"/>
            <a:r>
              <a:rPr lang="en-US" sz="2800" b="1" dirty="0">
                <a:latin typeface="Algerian" panose="04020705040A02060702" pitchFamily="82" charset="0"/>
              </a:rPr>
              <a:t>Core area </a:t>
            </a:r>
            <a:r>
              <a:rPr lang="en-US" sz="2800" dirty="0">
                <a:latin typeface="Palatino Linotype" panose="02040502050505030304" pitchFamily="18" charset="0"/>
              </a:rPr>
              <a:t>which is centrally located and inclusive of an entry/reception area, shared office space for various departments and programs, a conference room, staff lounge, office storage, locker rooms and a family changing room.</a:t>
            </a:r>
          </a:p>
        </p:txBody>
      </p:sp>
    </p:spTree>
    <p:extLst>
      <p:ext uri="{BB962C8B-B14F-4D97-AF65-F5344CB8AC3E}">
        <p14:creationId xmlns:p14="http://schemas.microsoft.com/office/powerpoint/2010/main" val="659697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838201"/>
            <a:ext cx="6858000" cy="3970318"/>
          </a:xfrm>
          <a:prstGeom prst="rect">
            <a:avLst/>
          </a:prstGeom>
        </p:spPr>
        <p:txBody>
          <a:bodyPr wrap="square">
            <a:spAutoFit/>
          </a:bodyPr>
          <a:lstStyle/>
          <a:p>
            <a:pPr lvl="0"/>
            <a:r>
              <a:rPr lang="en-US" sz="2800" b="1" dirty="0">
                <a:latin typeface="Algerian" panose="04020705040A02060702" pitchFamily="82" charset="0"/>
              </a:rPr>
              <a:t>Community center </a:t>
            </a:r>
            <a:r>
              <a:rPr lang="en-US" sz="2800" dirty="0">
                <a:latin typeface="Palatino Linotype" panose="02040502050505030304" pitchFamily="18" charset="0"/>
              </a:rPr>
              <a:t>for communal activities for children, young adults and families. Included will be a multi-purpose flexible activity room (e.g., aerobics, dance, yoga, etc.), a flexible fitness or portable class room area, a flexible game and activities room (e.g., pool, ping pong, Wii, card tables, etc.), and a flexible and secure child watch space for toddlers. </a:t>
            </a:r>
          </a:p>
        </p:txBody>
      </p:sp>
    </p:spTree>
    <p:extLst>
      <p:ext uri="{BB962C8B-B14F-4D97-AF65-F5344CB8AC3E}">
        <p14:creationId xmlns:p14="http://schemas.microsoft.com/office/powerpoint/2010/main" val="723130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838201"/>
            <a:ext cx="6553200" cy="3970318"/>
          </a:xfrm>
          <a:prstGeom prst="rect">
            <a:avLst/>
          </a:prstGeom>
        </p:spPr>
        <p:txBody>
          <a:bodyPr wrap="square">
            <a:spAutoFit/>
          </a:bodyPr>
          <a:lstStyle/>
          <a:p>
            <a:pPr lvl="0"/>
            <a:r>
              <a:rPr lang="en-US" sz="2800" b="1" dirty="0">
                <a:latin typeface="Algerian" panose="04020705040A02060702" pitchFamily="82" charset="0"/>
              </a:rPr>
              <a:t>Senior center </a:t>
            </a:r>
            <a:r>
              <a:rPr lang="en-US" sz="2800" dirty="0">
                <a:latin typeface="Palatino Linotype" panose="02040502050505030304" pitchFamily="18" charset="0"/>
              </a:rPr>
              <a:t>inclusive of multi-purpose classrooms, a large, divisible and flexible multi-purpose room for such things as dining and various activities (also usable for community events such as weddings, movies, etc.), an arts and crafts room, library, wellness and medical screening rooms, a teaching kitchen and a billiards room.</a:t>
            </a:r>
          </a:p>
        </p:txBody>
      </p:sp>
    </p:spTree>
    <p:extLst>
      <p:ext uri="{BB962C8B-B14F-4D97-AF65-F5344CB8AC3E}">
        <p14:creationId xmlns:p14="http://schemas.microsoft.com/office/powerpoint/2010/main" val="3264637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219201"/>
            <a:ext cx="5486400" cy="2677656"/>
          </a:xfrm>
          <a:prstGeom prst="rect">
            <a:avLst/>
          </a:prstGeom>
          <a:effectLst>
            <a:glow rad="101600">
              <a:schemeClr val="accent2">
                <a:satMod val="175000"/>
                <a:alpha val="40000"/>
              </a:schemeClr>
            </a:glow>
          </a:effectLst>
        </p:spPr>
        <p:txBody>
          <a:bodyPr wrap="square">
            <a:spAutoFit/>
          </a:bodyPr>
          <a:lstStyle/>
          <a:p>
            <a:pPr lvl="0"/>
            <a:r>
              <a:rPr lang="en-US" sz="2800" b="1" dirty="0">
                <a:latin typeface="Algerian" panose="04020705040A02060702" pitchFamily="82" charset="0"/>
              </a:rPr>
              <a:t>Gym</a:t>
            </a:r>
            <a:r>
              <a:rPr lang="en-US" sz="2800" dirty="0">
                <a:latin typeface="Palatino Linotype" panose="02040502050505030304" pitchFamily="18" charset="0"/>
              </a:rPr>
              <a:t> with a multi-activity floor striped for multiple sports (basketball, volleyball, pickle ball, etc.) with roll-up vertical nets to subdivide the gym for concurrent use by multiple users.</a:t>
            </a:r>
          </a:p>
        </p:txBody>
      </p:sp>
    </p:spTree>
    <p:extLst>
      <p:ext uri="{BB962C8B-B14F-4D97-AF65-F5344CB8AC3E}">
        <p14:creationId xmlns:p14="http://schemas.microsoft.com/office/powerpoint/2010/main" val="1675868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377</TotalTime>
  <Words>984</Words>
  <Application>Microsoft Office PowerPoint</Application>
  <PresentationFormat>On-screen Show (4:3)</PresentationFormat>
  <Paragraphs>249</Paragraphs>
  <Slides>32</Slides>
  <Notes>2</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9" baseType="lpstr">
      <vt:lpstr>Algerian</vt:lpstr>
      <vt:lpstr>Arial</vt:lpstr>
      <vt:lpstr>Calibri</vt:lpstr>
      <vt:lpstr>Calibri Light</vt:lpstr>
      <vt:lpstr>Century Gothic</vt:lpstr>
      <vt:lpstr>Franklin Gothic Book</vt:lpstr>
      <vt:lpstr>Franklin Gothic Medium</vt:lpstr>
      <vt:lpstr>Garamond</vt:lpstr>
      <vt:lpstr>Palatino Linotype</vt:lpstr>
      <vt:lpstr>Times New Roman</vt:lpstr>
      <vt:lpstr>Tunga</vt:lpstr>
      <vt:lpstr>Verdana</vt:lpstr>
      <vt:lpstr>Wingdings</vt:lpstr>
      <vt:lpstr>Angles</vt:lpstr>
      <vt:lpstr>Office Theme</vt:lpstr>
      <vt:lpstr>1_Office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Post-referendum steering committee</vt:lpstr>
      <vt:lpstr>PowerPoint Presentation</vt:lpstr>
      <vt:lpstr>PowerPoint Presentation</vt:lpstr>
      <vt:lpstr>PowerPoint Presentation</vt:lpstr>
      <vt:lpstr>2018  Project Alternates (in order of priority)</vt:lpstr>
      <vt:lpstr>2018  Project Contract Award Summary</vt:lpstr>
      <vt:lpstr>2018  Project Budget Summary</vt:lpstr>
      <vt:lpstr>Town of Orchard Park Community Activity Center Estimated Expenses to Date (as of 8/31/18)</vt:lpstr>
      <vt:lpstr>2019  If Build Only Senior + 50% of Shared Space</vt:lpstr>
      <vt:lpstr>2025  If Build Only Rec + 50% of Shared Space</vt:lpstr>
      <vt:lpstr>Town of Orchard Park Community Activity Center Potential Financing Sources (as of 8/31/18)</vt:lpstr>
      <vt:lpstr>Government responsibilities</vt:lpstr>
      <vt:lpstr>POLITICAL PHILOSOPHY &amp; RESPONSIBILITY</vt:lpstr>
      <vt:lpstr>PowerPoint Presentation</vt:lpstr>
      <vt:lpstr>PowerPoint Presentation</vt:lpstr>
      <vt:lpstr>PowerPoint Presentation</vt:lpstr>
      <vt:lpstr>Web page updates  (orchardparkny.org)</vt:lpstr>
      <vt:lpstr>SUMMATIOn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sherry_m</dc:creator>
  <cp:lastModifiedBy>Garrett Haima</cp:lastModifiedBy>
  <cp:revision>36</cp:revision>
  <cp:lastPrinted>2018-09-04T19:15:42Z</cp:lastPrinted>
  <dcterms:created xsi:type="dcterms:W3CDTF">2016-11-02T17:06:29Z</dcterms:created>
  <dcterms:modified xsi:type="dcterms:W3CDTF">2018-09-11T19:21:32Z</dcterms:modified>
</cp:coreProperties>
</file>